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7" r:id="rId2"/>
    <p:sldId id="273" r:id="rId3"/>
    <p:sldId id="277" r:id="rId4"/>
    <p:sldId id="278" r:id="rId5"/>
    <p:sldId id="258" r:id="rId6"/>
    <p:sldId id="286" r:id="rId7"/>
    <p:sldId id="280" r:id="rId8"/>
    <p:sldId id="281" r:id="rId9"/>
    <p:sldId id="259" r:id="rId10"/>
    <p:sldId id="275" r:id="rId11"/>
    <p:sldId id="282" r:id="rId12"/>
    <p:sldId id="283" r:id="rId13"/>
    <p:sldId id="284" r:id="rId14"/>
    <p:sldId id="285" r:id="rId15"/>
    <p:sldId id="260" r:id="rId16"/>
    <p:sldId id="298" r:id="rId17"/>
    <p:sldId id="263" r:id="rId18"/>
    <p:sldId id="264" r:id="rId19"/>
    <p:sldId id="288" r:id="rId20"/>
    <p:sldId id="289" r:id="rId21"/>
    <p:sldId id="290" r:id="rId22"/>
    <p:sldId id="265" r:id="rId23"/>
    <p:sldId id="266" r:id="rId24"/>
    <p:sldId id="267" r:id="rId25"/>
    <p:sldId id="268" r:id="rId26"/>
    <p:sldId id="269" r:id="rId27"/>
    <p:sldId id="270" r:id="rId28"/>
    <p:sldId id="291" r:id="rId29"/>
    <p:sldId id="292" r:id="rId30"/>
    <p:sldId id="293" r:id="rId31"/>
    <p:sldId id="294" r:id="rId32"/>
    <p:sldId id="295" r:id="rId33"/>
    <p:sldId id="271" r:id="rId34"/>
    <p:sldId id="297" r:id="rId35"/>
    <p:sldId id="296" r:id="rId36"/>
    <p:sldId id="276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li Dhara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19DF-7C83-4345-B836-ECBAC1ED1205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D296-643E-4983-A593-F932CEA71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779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5D7B-6EC3-48A0-9CAC-987D5A4E90B3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6B08-A330-4249-BD8B-D15F876D7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97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7909-38E2-4E03-8C0D-FE3A6CF1304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1493-FDF7-4006-8F43-100B5E616883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206-8BB5-46AC-B071-9304CE0A5E8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59F-1B04-49C9-8A7B-2CA050E70B11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3FB-1BDA-44BC-9262-37DA29D8DA02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ECB8-344F-4090-9525-A36B4210D7BD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5792-21C9-41AA-B0D0-2BB6AFFA201A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F4FC-0F03-43E5-8E6C-C0BA359A3BC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C26-B88B-4606-B279-45223C78E63F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794E-E923-460E-95EE-E8DB925F8BBB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800234F-D3EF-4340-8A25-F4D870CF2891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CD788D-2F14-474E-B327-BF2463211736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tm.asu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cnet.com/8301-11128_3-20020771-54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winemarketing.wordpres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gadgetfan.com/laptops/processor-speed-vs-power-dissipatio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676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</a:rPr>
              <a:t>Energy Efficiency and Process Variation Tolerance of 45 nm Bulk and High-k CMOS Devices</a:t>
            </a:r>
            <a:endParaRPr lang="en-US" sz="3600" dirty="0"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962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M.S. Thesis Defense</a:t>
            </a:r>
          </a:p>
          <a:p>
            <a:pPr algn="ctr"/>
            <a:r>
              <a:rPr lang="en-US" sz="2800" dirty="0" smtClean="0"/>
              <a:t>Murali </a:t>
            </a:r>
            <a:r>
              <a:rPr lang="en-US" sz="2800" dirty="0" err="1" smtClean="0"/>
              <a:t>Dharan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5410200"/>
            <a:ext cx="73152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b="1" dirty="0" smtClean="0">
                <a:effectLst/>
              </a:rPr>
              <a:t>Advisor: Dr. </a:t>
            </a:r>
            <a:r>
              <a:rPr lang="en-US" sz="2600" b="1" dirty="0" err="1" smtClean="0">
                <a:effectLst/>
              </a:rPr>
              <a:t>Vishwani</a:t>
            </a:r>
            <a:r>
              <a:rPr lang="en-US" sz="2600" b="1" dirty="0" smtClean="0">
                <a:effectLst/>
              </a:rPr>
              <a:t> D. </a:t>
            </a:r>
            <a:r>
              <a:rPr lang="en-US" sz="2600" b="1" dirty="0" err="1" smtClean="0">
                <a:effectLst/>
              </a:rPr>
              <a:t>Agrawal</a:t>
            </a:r>
            <a:endParaRPr lang="en-US" sz="2600" b="1" dirty="0" smtClean="0">
              <a:effectLst/>
            </a:endParaRPr>
          </a:p>
          <a:p>
            <a:pPr algn="ctr"/>
            <a:r>
              <a:rPr lang="en-US" sz="2600" b="1" dirty="0" smtClean="0">
                <a:effectLst/>
              </a:rPr>
              <a:t>Committee: Dr. </a:t>
            </a:r>
            <a:r>
              <a:rPr lang="en-US" sz="2600" b="1" dirty="0" err="1" smtClean="0">
                <a:effectLst/>
              </a:rPr>
              <a:t>Adit</a:t>
            </a:r>
            <a:r>
              <a:rPr lang="en-US" sz="2600" b="1" dirty="0" smtClean="0">
                <a:effectLst/>
              </a:rPr>
              <a:t> D. Singh and Dr. Charles E. Stroud</a:t>
            </a:r>
          </a:p>
          <a:p>
            <a:pPr lvl="0" algn="ctr"/>
            <a:r>
              <a:rPr lang="en-US" sz="2600" b="1" dirty="0" smtClean="0">
                <a:solidFill>
                  <a:srgbClr val="0070C0"/>
                </a:solidFill>
                <a:effectLst/>
              </a:rPr>
              <a:t>Department of Electrical and Computer Engineering </a:t>
            </a:r>
          </a:p>
          <a:p>
            <a:pPr lvl="0" algn="ctr"/>
            <a:r>
              <a:rPr lang="en-US" sz="2600" b="1" dirty="0" smtClean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306"/>
          <a:stretch>
            <a:fillRect/>
          </a:stretch>
        </p:blipFill>
        <p:spPr bwMode="auto">
          <a:xfrm>
            <a:off x="3467100" y="1828800"/>
            <a:ext cx="232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bulk and high-k MOSFETS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733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Bulk MOSFETs have </a:t>
            </a:r>
            <a:r>
              <a:rPr lang="en-US" dirty="0" err="1" smtClean="0"/>
              <a:t>polysilicon</a:t>
            </a:r>
            <a:r>
              <a:rPr lang="en-US" dirty="0" smtClean="0"/>
              <a:t> gates and SiO</a:t>
            </a:r>
            <a:r>
              <a:rPr lang="en-US" baseline="-25000" dirty="0" smtClean="0"/>
              <a:t>2</a:t>
            </a:r>
            <a:r>
              <a:rPr lang="en-US" dirty="0" smtClean="0"/>
              <a:t> as gate oxide.</a:t>
            </a:r>
          </a:p>
          <a:p>
            <a:endParaRPr lang="en-US" dirty="0" smtClean="0"/>
          </a:p>
          <a:p>
            <a:r>
              <a:rPr lang="en-US" dirty="0" smtClean="0"/>
              <a:t>High-k MOSFETs have metal gates and hafnium or zirconium compounds as gate oxide.</a:t>
            </a:r>
          </a:p>
          <a:p>
            <a:endParaRPr lang="en-US" dirty="0" smtClean="0"/>
          </a:p>
          <a:p>
            <a:r>
              <a:rPr lang="en-US" dirty="0" smtClean="0"/>
              <a:t>Problem of e</a:t>
            </a:r>
            <a:r>
              <a:rPr lang="en-US" baseline="30000" dirty="0" smtClean="0"/>
              <a:t>-</a:t>
            </a:r>
            <a:r>
              <a:rPr lang="en-US" dirty="0" smtClean="0"/>
              <a:t> tunneling through gate oxide as transistors were scaled down causing unreliability.</a:t>
            </a:r>
          </a:p>
          <a:p>
            <a:endParaRPr lang="en-US" dirty="0" smtClean="0"/>
          </a:p>
          <a:p>
            <a:r>
              <a:rPr lang="en-US" dirty="0" smtClean="0"/>
              <a:t>High-k transistors cut down tunneling, and hence reduced power dissipated due to leakage.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806" y="1981200"/>
            <a:ext cx="4979194" cy="38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5715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High-k MOSFET Design [3]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352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Bulk MOSFET Design [3]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0301-2592-42CB-90D6-85561520F4B6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(continued)..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Chandrakasan</a:t>
            </a:r>
            <a:r>
              <a:rPr lang="en-US" dirty="0" smtClean="0"/>
              <a:t> et al. defined two types of leakage [4]:</a:t>
            </a:r>
          </a:p>
          <a:p>
            <a:pPr lvl="1"/>
            <a:r>
              <a:rPr lang="en-US" dirty="0" smtClean="0"/>
              <a:t>Subthreshold leakage current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Gate oxide leakage current</a:t>
            </a:r>
            <a:endParaRPr lang="en-US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105400"/>
            <a:ext cx="2762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ABD-1E27-46E1-B33B-391C3FAFAC45}" type="datetime4">
              <a:rPr lang="en-US" smtClean="0"/>
              <a:pPr/>
              <a:t>March 23, 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81400"/>
            <a:ext cx="2962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Thesis Defense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 variation occurring in transistor parameters (like V</a:t>
            </a:r>
            <a:r>
              <a:rPr lang="en-US" baseline="-25000" dirty="0" smtClean="0"/>
              <a:t>th</a:t>
            </a:r>
            <a:r>
              <a:rPr lang="en-US" dirty="0" smtClean="0"/>
              <a:t>, t</a:t>
            </a:r>
            <a:r>
              <a:rPr lang="en-US" baseline="-25000" dirty="0" smtClean="0"/>
              <a:t>ox</a:t>
            </a:r>
            <a:r>
              <a:rPr lang="en-US" dirty="0" smtClean="0"/>
              <a:t>, </a:t>
            </a:r>
            <a:r>
              <a:rPr lang="el-GR" dirty="0" smtClean="0"/>
              <a:t>μ</a:t>
            </a:r>
            <a:r>
              <a:rPr lang="en-US" baseline="-25000" dirty="0" smtClean="0"/>
              <a:t>o</a:t>
            </a:r>
            <a:r>
              <a:rPr lang="en-US" dirty="0" smtClean="0"/>
              <a:t> etc.) during fabrication of integrated circuits.</a:t>
            </a:r>
          </a:p>
          <a:p>
            <a:pPr lvl="1"/>
            <a:r>
              <a:rPr lang="en-US" dirty="0" smtClean="0"/>
              <a:t>First discovered by William Shockley during analysis of random fluctuations in junction breakdown [5].</a:t>
            </a:r>
          </a:p>
          <a:p>
            <a:endParaRPr lang="en-US" dirty="0" smtClean="0"/>
          </a:p>
          <a:p>
            <a:r>
              <a:rPr lang="en-US" dirty="0" smtClean="0"/>
              <a:t>Classification [6]</a:t>
            </a:r>
          </a:p>
          <a:p>
            <a:pPr lvl="1"/>
            <a:r>
              <a:rPr lang="en-US" dirty="0" smtClean="0"/>
              <a:t>Systematic variations</a:t>
            </a:r>
          </a:p>
          <a:p>
            <a:pPr lvl="1"/>
            <a:r>
              <a:rPr lang="en-US" dirty="0" smtClean="0"/>
              <a:t>Random variations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DC60-267F-45F5-8032-1BEBE4F7B208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Thesis Defense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391"/>
            <a:ext cx="8229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Systematic variations</a:t>
            </a:r>
          </a:p>
          <a:p>
            <a:pPr lvl="1"/>
            <a:r>
              <a:rPr lang="en-US" dirty="0" smtClean="0"/>
              <a:t>Caused due to mask errors, lens aberrations, lithographic errors (focus, expose variations etc.)</a:t>
            </a:r>
          </a:p>
          <a:p>
            <a:pPr lvl="1"/>
            <a:r>
              <a:rPr lang="en-US" dirty="0" smtClean="0"/>
              <a:t>Usually predictable and can be modeled according to factors like layout structure and topological environment.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 variations</a:t>
            </a:r>
          </a:p>
          <a:p>
            <a:pPr lvl="1"/>
            <a:r>
              <a:rPr lang="en-US" dirty="0" smtClean="0"/>
              <a:t>Caused due to uncertainties like fluctuations in number and location of dopant atoms.</a:t>
            </a:r>
          </a:p>
          <a:p>
            <a:pPr lvl="1"/>
            <a:r>
              <a:rPr lang="en-US" dirty="0" smtClean="0"/>
              <a:t>Unpredictable and cause degradation in threshold voltage.</a:t>
            </a:r>
          </a:p>
          <a:p>
            <a:pPr lvl="1"/>
            <a:r>
              <a:rPr lang="en-US" dirty="0" err="1" smtClean="0"/>
              <a:t>Stolk’s</a:t>
            </a:r>
            <a:r>
              <a:rPr lang="en-US" dirty="0" smtClean="0"/>
              <a:t> Equation [7]:</a:t>
            </a:r>
          </a:p>
          <a:p>
            <a:pPr lvl="1"/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5734050"/>
            <a:ext cx="3790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F46-9196-4B16-8165-F82188B523D7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Thesis Defense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7620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Dynamic voltage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endParaRPr lang="en-US" sz="3400" dirty="0" smtClean="0"/>
          </a:p>
          <a:p>
            <a:r>
              <a:rPr lang="en-US" sz="3400" dirty="0" smtClean="0"/>
              <a:t>Varying the operating voltage of a circuit between a normal operating voltage and subthreshold voltages to obtain optimum speed or energy efficiency.</a:t>
            </a:r>
          </a:p>
          <a:p>
            <a:pPr lvl="1"/>
            <a:r>
              <a:rPr lang="en-US" sz="3000" dirty="0" smtClean="0"/>
              <a:t>When speed is a criteria, circuit is operated at normal operating voltage.</a:t>
            </a:r>
          </a:p>
          <a:p>
            <a:pPr lvl="1"/>
            <a:r>
              <a:rPr lang="en-US" sz="3000" dirty="0" smtClean="0"/>
              <a:t>When energy efficiency is a criteria, circuit can be operated at sub-threshold voltage.</a:t>
            </a:r>
          </a:p>
          <a:p>
            <a:endParaRPr lang="en-US" sz="3600" dirty="0" smtClean="0"/>
          </a:p>
          <a:p>
            <a:r>
              <a:rPr lang="en-US" sz="3600" dirty="0" smtClean="0"/>
              <a:t>Roy et al. defined subthreshold slope (S</a:t>
            </a:r>
            <a:r>
              <a:rPr lang="en-US" sz="3600" baseline="-25000" dirty="0" smtClean="0"/>
              <a:t>t</a:t>
            </a:r>
            <a:r>
              <a:rPr lang="en-US" sz="3600" dirty="0" smtClean="0"/>
              <a:t>) when </a:t>
            </a:r>
            <a:r>
              <a:rPr lang="en-US" sz="3600" dirty="0" err="1" smtClean="0"/>
              <a:t>V</a:t>
            </a:r>
            <a:r>
              <a:rPr lang="en-US" sz="3600" baseline="-25000" dirty="0" err="1" smtClean="0"/>
              <a:t>dd</a:t>
            </a:r>
            <a:r>
              <a:rPr lang="en-US" sz="3600" dirty="0" smtClean="0"/>
              <a:t> &lt; V</a:t>
            </a:r>
            <a:r>
              <a:rPr lang="en-US" sz="3600" baseline="-25000" dirty="0" smtClean="0"/>
              <a:t>th</a:t>
            </a:r>
            <a:r>
              <a:rPr lang="en-US" sz="3600" dirty="0" smtClean="0"/>
              <a:t> [8]:</a:t>
            </a:r>
          </a:p>
          <a:p>
            <a:pPr lvl="1"/>
            <a:r>
              <a:rPr lang="en-US" dirty="0" smtClean="0"/>
              <a:t>s</a:t>
            </a:r>
          </a:p>
          <a:p>
            <a:pPr lvl="1"/>
            <a:endParaRPr lang="en-US" sz="30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F6E1-9422-4CE4-A779-1AE4A11FB638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5334000"/>
            <a:ext cx="240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voltage scaling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/>
              <a:t>Dynamic voltage scaling has shown that circuits are more energy efficient in sub-threshold regions [9].</a:t>
            </a:r>
            <a:endParaRPr lang="en-US" sz="3400" baseline="30000" dirty="0" smtClean="0"/>
          </a:p>
          <a:p>
            <a:pPr lvl="1"/>
            <a:r>
              <a:rPr lang="en-US" sz="3000" dirty="0" smtClean="0"/>
              <a:t>Energy savings on the order of 9X can be obtained when compared to normal circuit operations. </a:t>
            </a:r>
          </a:p>
          <a:p>
            <a:endParaRPr lang="en-US" dirty="0" smtClean="0"/>
          </a:p>
          <a:p>
            <a:r>
              <a:rPr lang="en-US" dirty="0" smtClean="0"/>
              <a:t>Subthreshold voltage operations have shown advantage in extending the battery life of portable electronics [10].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59F-1B04-49C9-8A7B-2CA050E70B11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of critical path delay</a:t>
            </a:r>
            <a:endParaRPr lang="en-US" dirty="0"/>
          </a:p>
        </p:txBody>
      </p:sp>
      <p:pic>
        <p:nvPicPr>
          <p:cNvPr id="5" name="Content Placeholder 3" descr="C:\Users\Murali Dharan\Desktop\add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75825"/>
            <a:ext cx="8229600" cy="28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379821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379821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36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962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3974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39564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480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3974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5800" y="37454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480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480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480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4202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5800" y="3974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4202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6200" y="4202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4191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2819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28134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28134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914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91400" y="28134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02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42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58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342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50408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50232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0600" y="50232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5200" y="50232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00200" y="2819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4200" y="2831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95800" y="2831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28310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419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5800" y="4202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5000" y="5257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52800" y="5275421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00600" y="5257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5257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24600" y="44312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6200" y="44312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38400" y="44312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85800" y="3429000"/>
            <a:ext cx="7467600" cy="1588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848600" y="2983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Delay 1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89" name="Elbow Connector 88"/>
          <p:cNvCxnSpPr/>
          <p:nvPr/>
        </p:nvCxnSpPr>
        <p:spPr>
          <a:xfrm>
            <a:off x="685800" y="3733800"/>
            <a:ext cx="7010400" cy="990600"/>
          </a:xfrm>
          <a:prstGeom prst="bentConnector3">
            <a:avLst>
              <a:gd name="adj1" fmla="val 100000"/>
            </a:avLst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8486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Delay 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919-93AF-496E-9B78-D6E40E5E88F9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</a:t>
            </a:r>
            <a:r>
              <a:rPr lang="en-US" dirty="0" smtClean="0"/>
              <a:t> = delay 1 (since, delay 1 &gt; delay 2)</a:t>
            </a:r>
          </a:p>
          <a:p>
            <a:endParaRPr lang="en-US" dirty="0" smtClean="0"/>
          </a:p>
          <a:p>
            <a:r>
              <a:rPr lang="en-US" dirty="0" smtClean="0"/>
              <a:t>100 random vectors were applied with (T</a:t>
            </a:r>
            <a:r>
              <a:rPr lang="en-US" baseline="-25000" dirty="0" smtClean="0"/>
              <a:t>d</a:t>
            </a:r>
            <a:r>
              <a:rPr lang="en-US" dirty="0" smtClean="0"/>
              <a:t>+0.10 T</a:t>
            </a:r>
            <a:r>
              <a:rPr lang="en-US" baseline="-25000" dirty="0" smtClean="0"/>
              <a:t>d </a:t>
            </a:r>
            <a:r>
              <a:rPr lang="en-US" dirty="0" smtClean="0"/>
              <a:t>) time interval between each vector.</a:t>
            </a:r>
          </a:p>
          <a:p>
            <a:endParaRPr lang="en-US" dirty="0" smtClean="0"/>
          </a:p>
          <a:p>
            <a:r>
              <a:rPr lang="en-US" dirty="0" smtClean="0"/>
              <a:t>Average current I</a:t>
            </a:r>
            <a:r>
              <a:rPr lang="en-US" baseline="-25000" dirty="0" smtClean="0"/>
              <a:t>avg</a:t>
            </a:r>
            <a:r>
              <a:rPr lang="en-US" dirty="0" smtClean="0"/>
              <a:t> drawn by the circuit was measured.</a:t>
            </a:r>
          </a:p>
          <a:p>
            <a:endParaRPr lang="en-US" dirty="0"/>
          </a:p>
          <a:p>
            <a:r>
              <a:rPr lang="en-US" dirty="0" smtClean="0"/>
              <a:t>Average Energy/cycle was calculated for each voltage.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 = V</a:t>
            </a:r>
            <a:r>
              <a:rPr lang="en-US" baseline="-25000" dirty="0" smtClean="0"/>
              <a:t>dd</a:t>
            </a:r>
            <a:r>
              <a:rPr lang="en-US" dirty="0" smtClean="0"/>
              <a:t> x I</a:t>
            </a:r>
            <a:r>
              <a:rPr lang="en-US" baseline="-25000" dirty="0" smtClean="0"/>
              <a:t>avg</a:t>
            </a:r>
            <a:r>
              <a:rPr lang="en-US" dirty="0" smtClean="0"/>
              <a:t> x T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14E-8EAC-4A7D-A6E0-C44A0EE08AAD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circuit modes were analyzed and compared to study the effects of process variation</a:t>
            </a:r>
          </a:p>
          <a:p>
            <a:pPr lvl="1"/>
            <a:r>
              <a:rPr lang="en-US" dirty="0" smtClean="0"/>
              <a:t>Comparison between bulk and high-k design of the circuit for the same operating point of 0.3 V.</a:t>
            </a:r>
          </a:p>
          <a:p>
            <a:pPr lvl="1"/>
            <a:r>
              <a:rPr lang="en-US" dirty="0" smtClean="0"/>
              <a:t>Comparison between 0.9 V and 0.3 V operating points of the circuit designed in high-k technology.</a:t>
            </a:r>
          </a:p>
          <a:p>
            <a:endParaRPr lang="en-US" dirty="0" smtClean="0"/>
          </a:p>
          <a:p>
            <a:r>
              <a:rPr lang="en-US" dirty="0" smtClean="0"/>
              <a:t>Varied the transistor parameters in the PTM [11] 45 nm bulk and high-k models by means of a normal distribution</a:t>
            </a:r>
          </a:p>
          <a:p>
            <a:pPr lvl="1"/>
            <a:r>
              <a:rPr lang="en-US" dirty="0" smtClean="0"/>
              <a:t>Varied the threshold parameter (vth0) by 16%</a:t>
            </a:r>
          </a:p>
          <a:p>
            <a:pPr lvl="1"/>
            <a:r>
              <a:rPr lang="en-US" dirty="0" smtClean="0"/>
              <a:t>Varied the oxide thickness (t</a:t>
            </a:r>
            <a:r>
              <a:rPr lang="en-US" baseline="-25000" dirty="0" smtClean="0"/>
              <a:t>ox</a:t>
            </a:r>
            <a:r>
              <a:rPr lang="en-US" dirty="0" smtClean="0"/>
              <a:t>) by 20%</a:t>
            </a:r>
          </a:p>
          <a:p>
            <a:endParaRPr lang="en-US" dirty="0" smtClean="0"/>
          </a:p>
          <a:p>
            <a:r>
              <a:rPr lang="en-US" dirty="0" smtClean="0"/>
              <a:t>Measured the mean (t</a:t>
            </a:r>
            <a:r>
              <a:rPr lang="en-US" baseline="-25000" dirty="0" smtClean="0"/>
              <a:t>m</a:t>
            </a:r>
            <a:r>
              <a:rPr lang="en-US" dirty="0" smtClean="0"/>
              <a:t>) and standard deviation(</a:t>
            </a:r>
            <a:r>
              <a:rPr lang="el-GR" dirty="0" smtClean="0"/>
              <a:t>σ</a:t>
            </a:r>
            <a:r>
              <a:rPr lang="en-US" dirty="0" smtClean="0"/>
              <a:t>) of the critical path delay for random samples generated using Monte Carlo analysis for designs in both bulk and high-k technologies.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947D-FC4E-4029-8F53-34F221B275FA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Moore’s law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Comparison between bulk and high-k MOSFETs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Process variations</a:t>
            </a:r>
          </a:p>
          <a:p>
            <a:r>
              <a:rPr lang="en-US" dirty="0" smtClean="0"/>
              <a:t>Methodology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Dynamic voltage scaling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Measurement of critical path delay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Energy measurement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Modeling of process variations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3B7C-EBC9-4D0D-8959-201E0C66791E}" type="datetime4">
              <a:rPr lang="en-US" smtClean="0"/>
              <a:pPr/>
              <a:t>March 23, 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Calculated the clock period of the circuit as (t</a:t>
            </a:r>
            <a:r>
              <a:rPr lang="en-US" baseline="-25000" dirty="0" smtClean="0"/>
              <a:t>m</a:t>
            </a:r>
            <a:r>
              <a:rPr lang="en-US" dirty="0" smtClean="0"/>
              <a:t> + 3</a:t>
            </a:r>
            <a:r>
              <a:rPr lang="el-GR" dirty="0" smtClean="0"/>
              <a:t>σ</a:t>
            </a:r>
            <a:r>
              <a:rPr lang="en-US" dirty="0" smtClean="0"/>
              <a:t>) and used it to feed in 100 random vectors to the modeled circuit.</a:t>
            </a:r>
          </a:p>
          <a:p>
            <a:endParaRPr lang="en-US" dirty="0" smtClean="0"/>
          </a:p>
          <a:p>
            <a:r>
              <a:rPr lang="en-US" dirty="0" smtClean="0"/>
              <a:t>Analyzed and compared the average energy/cycle for the Monte Carlo variations for three instances:</a:t>
            </a:r>
          </a:p>
          <a:p>
            <a:pPr lvl="1"/>
            <a:r>
              <a:rPr lang="en-US" dirty="0" smtClean="0"/>
              <a:t>Circuit designed in 45 nm high-k technology and operating at 0.9V</a:t>
            </a:r>
          </a:p>
          <a:p>
            <a:pPr lvl="1"/>
            <a:r>
              <a:rPr lang="en-US" dirty="0" smtClean="0"/>
              <a:t>Circuit designed in 45 nm high-k technology and operating at 0.3V</a:t>
            </a:r>
          </a:p>
          <a:p>
            <a:pPr lvl="1"/>
            <a:r>
              <a:rPr lang="en-US" dirty="0" smtClean="0"/>
              <a:t>Circuit designed in 45 nm bulk technology and operating at 0.3V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3E91-F5EF-4D09-83CC-507B3FFEE4A2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Comparison between 45 nm bulk and high-k technology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44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Simulated </a:t>
            </a:r>
            <a:r>
              <a:rPr lang="en-US" sz="1900" b="1" dirty="0" smtClean="0"/>
              <a:t>performance </a:t>
            </a:r>
            <a:r>
              <a:rPr lang="en-US" sz="1900" b="1" dirty="0"/>
              <a:t>of 32 bit </a:t>
            </a:r>
            <a:r>
              <a:rPr lang="en-US" sz="1900" b="1" dirty="0" smtClean="0"/>
              <a:t>ripple </a:t>
            </a:r>
            <a:r>
              <a:rPr lang="en-US" sz="1900" b="1" dirty="0"/>
              <a:t>carry </a:t>
            </a:r>
            <a:r>
              <a:rPr lang="en-US" sz="1900" b="1" dirty="0" smtClean="0"/>
              <a:t>adder </a:t>
            </a:r>
            <a:r>
              <a:rPr lang="en-US" sz="1900" b="1" dirty="0"/>
              <a:t>in 45 nm bulk </a:t>
            </a:r>
            <a:r>
              <a:rPr lang="en-US" sz="1900" b="1" dirty="0" smtClean="0"/>
              <a:t>technology.</a:t>
            </a:r>
            <a:endParaRPr lang="en-US" sz="1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447800"/>
            <a:ext cx="434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Simulated </a:t>
            </a:r>
            <a:r>
              <a:rPr lang="en-US" sz="1900" b="1" dirty="0" smtClean="0"/>
              <a:t>performance </a:t>
            </a:r>
            <a:r>
              <a:rPr lang="en-US" sz="1900" b="1" dirty="0"/>
              <a:t>of 32 bit </a:t>
            </a:r>
            <a:r>
              <a:rPr lang="en-US" sz="1900" b="1" dirty="0" smtClean="0"/>
              <a:t>ripple </a:t>
            </a:r>
            <a:r>
              <a:rPr lang="en-US" sz="1900" b="1" dirty="0"/>
              <a:t>carry </a:t>
            </a:r>
            <a:r>
              <a:rPr lang="en-US" sz="1900" b="1" dirty="0" smtClean="0"/>
              <a:t>adder </a:t>
            </a:r>
            <a:r>
              <a:rPr lang="en-US" sz="1900" b="1" dirty="0"/>
              <a:t>in 45 nm high-k </a:t>
            </a:r>
            <a:r>
              <a:rPr lang="en-US" sz="1900" b="1" dirty="0" smtClean="0"/>
              <a:t>technology.</a:t>
            </a:r>
            <a:endParaRPr lang="en-US" sz="19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FB92-F92F-4858-AF96-F6596F2BCD5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76200" y="2111375"/>
            <a:ext cx="44196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0975" y="2212975"/>
            <a:ext cx="871538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52513" y="2212975"/>
            <a:ext cx="896938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49450" y="2212975"/>
            <a:ext cx="817563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767013" y="2212975"/>
            <a:ext cx="735013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502025" y="2212975"/>
            <a:ext cx="889000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80975" y="3082925"/>
            <a:ext cx="8715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52513" y="3082925"/>
            <a:ext cx="8969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949450" y="3082925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767013" y="3082925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502025" y="3082925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80975" y="3436938"/>
            <a:ext cx="871538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052513" y="3436938"/>
            <a:ext cx="896938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949450" y="3436938"/>
            <a:ext cx="81756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767013" y="3436938"/>
            <a:ext cx="73501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502025" y="3436938"/>
            <a:ext cx="889000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0975" y="3789363"/>
            <a:ext cx="8715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052513" y="3789363"/>
            <a:ext cx="8969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949450" y="3789363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767013" y="3789363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3502025" y="3789363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80975" y="4143375"/>
            <a:ext cx="871538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052513" y="4143375"/>
            <a:ext cx="896938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949450" y="4143375"/>
            <a:ext cx="817563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767013" y="4143375"/>
            <a:ext cx="735013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3502025" y="4143375"/>
            <a:ext cx="889000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80975" y="4487863"/>
            <a:ext cx="8715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052513" y="4487863"/>
            <a:ext cx="8969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949450" y="4487863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67013" y="4487863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502025" y="4487863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80975" y="4841875"/>
            <a:ext cx="871538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052513" y="4841875"/>
            <a:ext cx="896938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949450" y="4841875"/>
            <a:ext cx="81756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2767013" y="4841875"/>
            <a:ext cx="73501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3502025" y="4841875"/>
            <a:ext cx="889000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180975" y="5194300"/>
            <a:ext cx="8715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052513" y="5194300"/>
            <a:ext cx="8969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1949450" y="5194300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2767013" y="5194300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502025" y="5194300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180975" y="5548313"/>
            <a:ext cx="871538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1052513" y="5548313"/>
            <a:ext cx="896938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1949450" y="5548313"/>
            <a:ext cx="817563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2767013" y="5548313"/>
            <a:ext cx="735013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3502025" y="5548313"/>
            <a:ext cx="889000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80975" y="5900738"/>
            <a:ext cx="8715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1052513" y="5900738"/>
            <a:ext cx="896938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949450" y="5900738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2767013" y="5900738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3502025" y="5900738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052513" y="2208213"/>
            <a:ext cx="7938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949450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2767013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3502025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171450" y="3065463"/>
            <a:ext cx="4229100" cy="3651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76213" y="3436938"/>
            <a:ext cx="42291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76213" y="3789363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76213" y="4143375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176213" y="4487863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76213" y="4841875"/>
            <a:ext cx="42291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176213" y="5194300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176213" y="5548313"/>
            <a:ext cx="42291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176213" y="5900738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180975" y="2208213"/>
            <a:ext cx="7938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4391025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176213" y="2212975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176213" y="6254750"/>
            <a:ext cx="42291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260350" y="2378075"/>
            <a:ext cx="9445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Voltage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487363" y="2649538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(V)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1122363" y="2217738"/>
            <a:ext cx="871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Current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1249363" y="2508250"/>
            <a:ext cx="5254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1630363" y="2508250"/>
            <a:ext cx="14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1684338" y="2508250"/>
            <a:ext cx="17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1358900" y="2797175"/>
            <a:ext cx="417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(A)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2051050" y="2217738"/>
            <a:ext cx="754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Power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2124075" y="2508250"/>
            <a:ext cx="4714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2468563" y="25082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2522538" y="2508250"/>
            <a:ext cx="217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6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2187575" y="2797175"/>
            <a:ext cx="4714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(W)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2854325" y="2217738"/>
            <a:ext cx="6889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Delay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2881313" y="2508250"/>
            <a:ext cx="5254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3262313" y="2508250"/>
            <a:ext cx="14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3317875" y="2508250"/>
            <a:ext cx="217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9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3017838" y="2797175"/>
            <a:ext cx="361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3602038" y="2217738"/>
            <a:ext cx="8175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Energy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3657600" y="2508250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4038600" y="25082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4092575" y="25082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3829050" y="2797175"/>
            <a:ext cx="3540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(J)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468313" y="3117850"/>
            <a:ext cx="4175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1312863" y="3117850"/>
            <a:ext cx="4905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12.7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2205038" y="3117850"/>
            <a:ext cx="4349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2954338" y="3117850"/>
            <a:ext cx="4794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1.11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3756025" y="3117850"/>
            <a:ext cx="4905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12.7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468313" y="3470275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1303338" y="3470275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8.97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2178050" y="3470275"/>
            <a:ext cx="4714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71.7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2944813" y="3470275"/>
            <a:ext cx="4984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1.38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3738563" y="3470275"/>
            <a:ext cx="534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9.89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477838" y="3822700"/>
            <a:ext cx="390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1312863" y="3822700"/>
            <a:ext cx="508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5.63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2160588" y="3822700"/>
            <a:ext cx="517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39.4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2935288" y="3822700"/>
            <a:ext cx="5159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1.88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3756025" y="3822700"/>
            <a:ext cx="490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7.41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468313" y="4175125"/>
            <a:ext cx="417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1293813" y="4175125"/>
            <a:ext cx="5349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2.96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2170113" y="4175125"/>
            <a:ext cx="490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17.8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2944813" y="4175125"/>
            <a:ext cx="49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3.01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3756025" y="4175125"/>
            <a:ext cx="508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5.36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477838" y="4529138"/>
            <a:ext cx="400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1322388" y="4529138"/>
            <a:ext cx="4905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1.15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2170113" y="4529138"/>
            <a:ext cx="4984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5.74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>
            <a:off x="2935288" y="4529138"/>
            <a:ext cx="5254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6.52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3" name="Rectangle 119"/>
          <p:cNvSpPr>
            <a:spLocks noChangeArrowheads="1"/>
          </p:cNvSpPr>
          <p:nvPr/>
        </p:nvSpPr>
        <p:spPr bwMode="auto">
          <a:xfrm>
            <a:off x="3765550" y="4529138"/>
            <a:ext cx="500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3.74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468313" y="4881563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1303338" y="4881563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2.76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2170113" y="4881563"/>
            <a:ext cx="4984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2944813" y="4881563"/>
            <a:ext cx="5159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23.4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3748088" y="4881563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2.58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423863" y="523398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0.35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0" name="Rectangle 126"/>
          <p:cNvSpPr>
            <a:spLocks noChangeArrowheads="1"/>
          </p:cNvSpPr>
          <p:nvPr/>
        </p:nvSpPr>
        <p:spPr bwMode="auto">
          <a:xfrm>
            <a:off x="1258888" y="5233988"/>
            <a:ext cx="6175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0.119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2106613" y="5233988"/>
            <a:ext cx="635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0.416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2" name="Rectangle 128"/>
          <p:cNvSpPr>
            <a:spLocks noChangeArrowheads="1"/>
          </p:cNvSpPr>
          <p:nvPr/>
        </p:nvSpPr>
        <p:spPr bwMode="auto">
          <a:xfrm>
            <a:off x="2944813" y="523398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54.3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Rectangle 129"/>
          <p:cNvSpPr>
            <a:spLocks noChangeArrowheads="1"/>
          </p:cNvSpPr>
          <p:nvPr/>
        </p:nvSpPr>
        <p:spPr bwMode="auto">
          <a:xfrm>
            <a:off x="3738563" y="5233988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2.26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4" name="Rectangle 130"/>
          <p:cNvSpPr>
            <a:spLocks noChangeArrowheads="1"/>
          </p:cNvSpPr>
          <p:nvPr/>
        </p:nvSpPr>
        <p:spPr bwMode="auto">
          <a:xfrm>
            <a:off x="477838" y="5586413"/>
            <a:ext cx="4270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Rectangle 131"/>
          <p:cNvSpPr>
            <a:spLocks noChangeArrowheads="1"/>
          </p:cNvSpPr>
          <p:nvPr/>
        </p:nvSpPr>
        <p:spPr bwMode="auto">
          <a:xfrm>
            <a:off x="1249363" y="5586413"/>
            <a:ext cx="652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0.053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6" name="Rectangle 132"/>
          <p:cNvSpPr>
            <a:spLocks noChangeArrowheads="1"/>
          </p:cNvSpPr>
          <p:nvPr/>
        </p:nvSpPr>
        <p:spPr bwMode="auto">
          <a:xfrm>
            <a:off x="2097088" y="5586413"/>
            <a:ext cx="6619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0.160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2981325" y="5586413"/>
            <a:ext cx="4619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137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3738563" y="5586413"/>
            <a:ext cx="544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9" name="Rectangle 135"/>
          <p:cNvSpPr>
            <a:spLocks noChangeArrowheads="1"/>
          </p:cNvSpPr>
          <p:nvPr/>
        </p:nvSpPr>
        <p:spPr bwMode="auto">
          <a:xfrm>
            <a:off x="468313" y="5940425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1258888" y="5940425"/>
            <a:ext cx="6080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0.017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1" name="Rectangle 137"/>
          <p:cNvSpPr>
            <a:spLocks noChangeArrowheads="1"/>
          </p:cNvSpPr>
          <p:nvPr/>
        </p:nvSpPr>
        <p:spPr bwMode="auto">
          <a:xfrm>
            <a:off x="2106613" y="5940425"/>
            <a:ext cx="627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0.035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2" name="Rectangle 138"/>
          <p:cNvSpPr>
            <a:spLocks noChangeArrowheads="1"/>
          </p:cNvSpPr>
          <p:nvPr/>
        </p:nvSpPr>
        <p:spPr bwMode="auto">
          <a:xfrm>
            <a:off x="2971800" y="5940425"/>
            <a:ext cx="4524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923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3" name="Rectangle 139"/>
          <p:cNvSpPr>
            <a:spLocks noChangeArrowheads="1"/>
          </p:cNvSpPr>
          <p:nvPr/>
        </p:nvSpPr>
        <p:spPr bwMode="auto">
          <a:xfrm>
            <a:off x="3756025" y="5940425"/>
            <a:ext cx="500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6" name="AutoShape 142"/>
          <p:cNvSpPr>
            <a:spLocks noChangeAspect="1" noChangeArrowheads="1" noTextEdit="1"/>
          </p:cNvSpPr>
          <p:nvPr/>
        </p:nvSpPr>
        <p:spPr bwMode="auto">
          <a:xfrm>
            <a:off x="4573588" y="2111375"/>
            <a:ext cx="44926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4678363" y="2212975"/>
            <a:ext cx="962025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5640388" y="2212975"/>
            <a:ext cx="879475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Rectangle 146"/>
          <p:cNvSpPr>
            <a:spLocks noChangeArrowheads="1"/>
          </p:cNvSpPr>
          <p:nvPr/>
        </p:nvSpPr>
        <p:spPr bwMode="auto">
          <a:xfrm>
            <a:off x="6519863" y="2212975"/>
            <a:ext cx="817563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Rectangle 147"/>
          <p:cNvSpPr>
            <a:spLocks noChangeArrowheads="1"/>
          </p:cNvSpPr>
          <p:nvPr/>
        </p:nvSpPr>
        <p:spPr bwMode="auto">
          <a:xfrm>
            <a:off x="7337426" y="2212975"/>
            <a:ext cx="735013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Rectangle 148"/>
          <p:cNvSpPr>
            <a:spLocks noChangeArrowheads="1"/>
          </p:cNvSpPr>
          <p:nvPr/>
        </p:nvSpPr>
        <p:spPr bwMode="auto">
          <a:xfrm>
            <a:off x="8072438" y="2212975"/>
            <a:ext cx="889000" cy="869950"/>
          </a:xfrm>
          <a:prstGeom prst="rect">
            <a:avLst/>
          </a:prstGeom>
          <a:solidFill>
            <a:srgbClr val="F0AD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Rectangle 149"/>
          <p:cNvSpPr>
            <a:spLocks noChangeArrowheads="1"/>
          </p:cNvSpPr>
          <p:nvPr/>
        </p:nvSpPr>
        <p:spPr bwMode="auto">
          <a:xfrm>
            <a:off x="4678363" y="3082925"/>
            <a:ext cx="96202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Rectangle 150"/>
          <p:cNvSpPr>
            <a:spLocks noChangeArrowheads="1"/>
          </p:cNvSpPr>
          <p:nvPr/>
        </p:nvSpPr>
        <p:spPr bwMode="auto">
          <a:xfrm>
            <a:off x="5640388" y="3082925"/>
            <a:ext cx="87947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Rectangle 151"/>
          <p:cNvSpPr>
            <a:spLocks noChangeArrowheads="1"/>
          </p:cNvSpPr>
          <p:nvPr/>
        </p:nvSpPr>
        <p:spPr bwMode="auto">
          <a:xfrm>
            <a:off x="6519863" y="3082925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auto">
          <a:xfrm>
            <a:off x="7337426" y="3082925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auto">
          <a:xfrm>
            <a:off x="8072438" y="3082925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auto">
          <a:xfrm>
            <a:off x="4678363" y="3436938"/>
            <a:ext cx="962025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auto">
          <a:xfrm>
            <a:off x="5640388" y="3436938"/>
            <a:ext cx="879475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auto">
          <a:xfrm>
            <a:off x="6519863" y="3436938"/>
            <a:ext cx="81756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7337426" y="3436938"/>
            <a:ext cx="73501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auto">
          <a:xfrm>
            <a:off x="8072438" y="3436938"/>
            <a:ext cx="889000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4678363" y="3789363"/>
            <a:ext cx="96202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5640388" y="3789363"/>
            <a:ext cx="87947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6519863" y="3789363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7337426" y="3789363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8072438" y="3789363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4678363" y="4143375"/>
            <a:ext cx="962025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5640388" y="4143375"/>
            <a:ext cx="879475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6519863" y="4143375"/>
            <a:ext cx="817563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7337426" y="4143375"/>
            <a:ext cx="735013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auto">
          <a:xfrm>
            <a:off x="8072438" y="4143375"/>
            <a:ext cx="889000" cy="344488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4678363" y="4487863"/>
            <a:ext cx="96202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5640388" y="4487863"/>
            <a:ext cx="87947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6519863" y="4487863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7337426" y="4487863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auto">
          <a:xfrm>
            <a:off x="8072438" y="4487863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auto">
          <a:xfrm>
            <a:off x="4678363" y="4841875"/>
            <a:ext cx="962025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Rectangle 175"/>
          <p:cNvSpPr>
            <a:spLocks noChangeArrowheads="1"/>
          </p:cNvSpPr>
          <p:nvPr/>
        </p:nvSpPr>
        <p:spPr bwMode="auto">
          <a:xfrm>
            <a:off x="5640388" y="4841875"/>
            <a:ext cx="879475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6519863" y="4841875"/>
            <a:ext cx="81756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auto">
          <a:xfrm>
            <a:off x="7337426" y="4841875"/>
            <a:ext cx="735013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Rectangle 178"/>
          <p:cNvSpPr>
            <a:spLocks noChangeArrowheads="1"/>
          </p:cNvSpPr>
          <p:nvPr/>
        </p:nvSpPr>
        <p:spPr bwMode="auto">
          <a:xfrm>
            <a:off x="8072438" y="4841875"/>
            <a:ext cx="889000" cy="352425"/>
          </a:xfrm>
          <a:prstGeom prst="rect">
            <a:avLst/>
          </a:prstGeom>
          <a:solidFill>
            <a:srgbClr val="FCF1E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Rectangle 179"/>
          <p:cNvSpPr>
            <a:spLocks noChangeArrowheads="1"/>
          </p:cNvSpPr>
          <p:nvPr/>
        </p:nvSpPr>
        <p:spPr bwMode="auto">
          <a:xfrm>
            <a:off x="4678363" y="5194300"/>
            <a:ext cx="96202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Rectangle 180"/>
          <p:cNvSpPr>
            <a:spLocks noChangeArrowheads="1"/>
          </p:cNvSpPr>
          <p:nvPr/>
        </p:nvSpPr>
        <p:spPr bwMode="auto">
          <a:xfrm>
            <a:off x="5640388" y="5194300"/>
            <a:ext cx="87947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auto">
          <a:xfrm>
            <a:off x="6519863" y="5194300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auto">
          <a:xfrm>
            <a:off x="7337426" y="5194300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auto">
          <a:xfrm>
            <a:off x="8072438" y="5194300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auto">
          <a:xfrm>
            <a:off x="4678363" y="5548313"/>
            <a:ext cx="962025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auto">
          <a:xfrm>
            <a:off x="5640388" y="5548313"/>
            <a:ext cx="879475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auto">
          <a:xfrm>
            <a:off x="6519863" y="5548313"/>
            <a:ext cx="817563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auto">
          <a:xfrm>
            <a:off x="7337426" y="5548313"/>
            <a:ext cx="735013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8072438" y="5548313"/>
            <a:ext cx="889000" cy="352425"/>
          </a:xfrm>
          <a:prstGeom prst="rect">
            <a:avLst/>
          </a:prstGeom>
          <a:solidFill>
            <a:srgbClr val="F0A7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auto">
          <a:xfrm>
            <a:off x="4678363" y="5900738"/>
            <a:ext cx="96202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auto">
          <a:xfrm>
            <a:off x="5640388" y="5900738"/>
            <a:ext cx="879475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6519863" y="5900738"/>
            <a:ext cx="81756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auto">
          <a:xfrm>
            <a:off x="7337426" y="5900738"/>
            <a:ext cx="735013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Rectangle 193"/>
          <p:cNvSpPr>
            <a:spLocks noChangeArrowheads="1"/>
          </p:cNvSpPr>
          <p:nvPr/>
        </p:nvSpPr>
        <p:spPr bwMode="auto">
          <a:xfrm>
            <a:off x="8072438" y="5900738"/>
            <a:ext cx="889000" cy="354013"/>
          </a:xfrm>
          <a:prstGeom prst="rect">
            <a:avLst/>
          </a:prstGeom>
          <a:solidFill>
            <a:srgbClr val="F9E3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5640388" y="2208213"/>
            <a:ext cx="7938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Rectangle 195"/>
          <p:cNvSpPr>
            <a:spLocks noChangeArrowheads="1"/>
          </p:cNvSpPr>
          <p:nvPr/>
        </p:nvSpPr>
        <p:spPr bwMode="auto">
          <a:xfrm>
            <a:off x="6519863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Rectangle 196"/>
          <p:cNvSpPr>
            <a:spLocks noChangeArrowheads="1"/>
          </p:cNvSpPr>
          <p:nvPr/>
        </p:nvSpPr>
        <p:spPr bwMode="auto">
          <a:xfrm>
            <a:off x="7337426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8072438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Rectangle 198"/>
          <p:cNvSpPr>
            <a:spLocks noChangeArrowheads="1"/>
          </p:cNvSpPr>
          <p:nvPr/>
        </p:nvSpPr>
        <p:spPr bwMode="auto">
          <a:xfrm>
            <a:off x="4668838" y="3065463"/>
            <a:ext cx="4302125" cy="3651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Rectangle 199"/>
          <p:cNvSpPr>
            <a:spLocks noChangeArrowheads="1"/>
          </p:cNvSpPr>
          <p:nvPr/>
        </p:nvSpPr>
        <p:spPr bwMode="auto">
          <a:xfrm>
            <a:off x="4673601" y="3436938"/>
            <a:ext cx="4302125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4673601" y="3789363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Rectangle 201"/>
          <p:cNvSpPr>
            <a:spLocks noChangeArrowheads="1"/>
          </p:cNvSpPr>
          <p:nvPr/>
        </p:nvSpPr>
        <p:spPr bwMode="auto">
          <a:xfrm>
            <a:off x="4673601" y="4143375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Rectangle 202"/>
          <p:cNvSpPr>
            <a:spLocks noChangeArrowheads="1"/>
          </p:cNvSpPr>
          <p:nvPr/>
        </p:nvSpPr>
        <p:spPr bwMode="auto">
          <a:xfrm>
            <a:off x="4673601" y="4487863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Rectangle 203"/>
          <p:cNvSpPr>
            <a:spLocks noChangeArrowheads="1"/>
          </p:cNvSpPr>
          <p:nvPr/>
        </p:nvSpPr>
        <p:spPr bwMode="auto">
          <a:xfrm>
            <a:off x="4673601" y="4841875"/>
            <a:ext cx="4302125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4673601" y="5194300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4673601" y="5548313"/>
            <a:ext cx="4302125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Rectangle 206"/>
          <p:cNvSpPr>
            <a:spLocks noChangeArrowheads="1"/>
          </p:cNvSpPr>
          <p:nvPr/>
        </p:nvSpPr>
        <p:spPr bwMode="auto">
          <a:xfrm>
            <a:off x="4673601" y="5900738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Rectangle 207"/>
          <p:cNvSpPr>
            <a:spLocks noChangeArrowheads="1"/>
          </p:cNvSpPr>
          <p:nvPr/>
        </p:nvSpPr>
        <p:spPr bwMode="auto">
          <a:xfrm>
            <a:off x="4678363" y="2208213"/>
            <a:ext cx="7938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Rectangle 208"/>
          <p:cNvSpPr>
            <a:spLocks noChangeArrowheads="1"/>
          </p:cNvSpPr>
          <p:nvPr/>
        </p:nvSpPr>
        <p:spPr bwMode="auto">
          <a:xfrm>
            <a:off x="8961438" y="2208213"/>
            <a:ext cx="9525" cy="40608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Rectangle 209"/>
          <p:cNvSpPr>
            <a:spLocks noChangeArrowheads="1"/>
          </p:cNvSpPr>
          <p:nvPr/>
        </p:nvSpPr>
        <p:spPr bwMode="auto">
          <a:xfrm>
            <a:off x="4673601" y="2212975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Rectangle 210"/>
          <p:cNvSpPr>
            <a:spLocks noChangeArrowheads="1"/>
          </p:cNvSpPr>
          <p:nvPr/>
        </p:nvSpPr>
        <p:spPr bwMode="auto">
          <a:xfrm>
            <a:off x="4673601" y="6254750"/>
            <a:ext cx="43021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Rectangle 211"/>
          <p:cNvSpPr>
            <a:spLocks noChangeArrowheads="1"/>
          </p:cNvSpPr>
          <p:nvPr/>
        </p:nvSpPr>
        <p:spPr bwMode="auto">
          <a:xfrm>
            <a:off x="4775201" y="2362200"/>
            <a:ext cx="9445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Voltage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5011738" y="2652713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(V)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7" name="Rectangle 213"/>
          <p:cNvSpPr>
            <a:spLocks noChangeArrowheads="1"/>
          </p:cNvSpPr>
          <p:nvPr/>
        </p:nvSpPr>
        <p:spPr bwMode="auto">
          <a:xfrm>
            <a:off x="5708651" y="2217738"/>
            <a:ext cx="871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Current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8" name="Rectangle 214"/>
          <p:cNvSpPr>
            <a:spLocks noChangeArrowheads="1"/>
          </p:cNvSpPr>
          <p:nvPr/>
        </p:nvSpPr>
        <p:spPr bwMode="auto">
          <a:xfrm>
            <a:off x="5826126" y="2508250"/>
            <a:ext cx="5254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9" name="Rectangle 215"/>
          <p:cNvSpPr>
            <a:spLocks noChangeArrowheads="1"/>
          </p:cNvSpPr>
          <p:nvPr/>
        </p:nvSpPr>
        <p:spPr bwMode="auto">
          <a:xfrm>
            <a:off x="6207126" y="2508250"/>
            <a:ext cx="14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0" name="Rectangle 216"/>
          <p:cNvSpPr>
            <a:spLocks noChangeArrowheads="1"/>
          </p:cNvSpPr>
          <p:nvPr/>
        </p:nvSpPr>
        <p:spPr bwMode="auto">
          <a:xfrm>
            <a:off x="6261101" y="2508250"/>
            <a:ext cx="17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5935663" y="2797175"/>
            <a:ext cx="417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(A)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2" name="Rectangle 218"/>
          <p:cNvSpPr>
            <a:spLocks noChangeArrowheads="1"/>
          </p:cNvSpPr>
          <p:nvPr/>
        </p:nvSpPr>
        <p:spPr bwMode="auto">
          <a:xfrm>
            <a:off x="6621463" y="2217738"/>
            <a:ext cx="754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Power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3" name="Rectangle 219"/>
          <p:cNvSpPr>
            <a:spLocks noChangeArrowheads="1"/>
          </p:cNvSpPr>
          <p:nvPr/>
        </p:nvSpPr>
        <p:spPr bwMode="auto">
          <a:xfrm>
            <a:off x="6677026" y="2508250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4" name="Rectangle 220"/>
          <p:cNvSpPr>
            <a:spLocks noChangeArrowheads="1"/>
          </p:cNvSpPr>
          <p:nvPr/>
        </p:nvSpPr>
        <p:spPr bwMode="auto">
          <a:xfrm>
            <a:off x="7058026" y="25082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5" name="Rectangle 221"/>
          <p:cNvSpPr>
            <a:spLocks noChangeArrowheads="1"/>
          </p:cNvSpPr>
          <p:nvPr/>
        </p:nvSpPr>
        <p:spPr bwMode="auto">
          <a:xfrm>
            <a:off x="7112001" y="2508250"/>
            <a:ext cx="217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6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6" name="Rectangle 222"/>
          <p:cNvSpPr>
            <a:spLocks noChangeArrowheads="1"/>
          </p:cNvSpPr>
          <p:nvPr/>
        </p:nvSpPr>
        <p:spPr bwMode="auto">
          <a:xfrm>
            <a:off x="6757988" y="2797175"/>
            <a:ext cx="4730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(W)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7" name="Rectangle 223"/>
          <p:cNvSpPr>
            <a:spLocks noChangeArrowheads="1"/>
          </p:cNvSpPr>
          <p:nvPr/>
        </p:nvSpPr>
        <p:spPr bwMode="auto">
          <a:xfrm>
            <a:off x="7424738" y="2217738"/>
            <a:ext cx="6889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Delay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auto">
          <a:xfrm>
            <a:off x="7453313" y="2508250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9" name="Rectangle 225"/>
          <p:cNvSpPr>
            <a:spLocks noChangeArrowheads="1"/>
          </p:cNvSpPr>
          <p:nvPr/>
        </p:nvSpPr>
        <p:spPr bwMode="auto">
          <a:xfrm>
            <a:off x="7834313" y="2508250"/>
            <a:ext cx="14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0" name="Rectangle 226"/>
          <p:cNvSpPr>
            <a:spLocks noChangeArrowheads="1"/>
          </p:cNvSpPr>
          <p:nvPr/>
        </p:nvSpPr>
        <p:spPr bwMode="auto">
          <a:xfrm>
            <a:off x="7888288" y="2508250"/>
            <a:ext cx="217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9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1" name="Rectangle 227"/>
          <p:cNvSpPr>
            <a:spLocks noChangeArrowheads="1"/>
          </p:cNvSpPr>
          <p:nvPr/>
        </p:nvSpPr>
        <p:spPr bwMode="auto">
          <a:xfrm>
            <a:off x="7588251" y="2797175"/>
            <a:ext cx="363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2" name="Rectangle 228"/>
          <p:cNvSpPr>
            <a:spLocks noChangeArrowheads="1"/>
          </p:cNvSpPr>
          <p:nvPr/>
        </p:nvSpPr>
        <p:spPr bwMode="auto">
          <a:xfrm>
            <a:off x="8172451" y="2217738"/>
            <a:ext cx="8175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Energy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8228013" y="2508250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x 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4" name="Rectangle 230"/>
          <p:cNvSpPr>
            <a:spLocks noChangeArrowheads="1"/>
          </p:cNvSpPr>
          <p:nvPr/>
        </p:nvSpPr>
        <p:spPr bwMode="auto">
          <a:xfrm>
            <a:off x="8609013" y="25082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5" name="Rectangle 231"/>
          <p:cNvSpPr>
            <a:spLocks noChangeArrowheads="1"/>
          </p:cNvSpPr>
          <p:nvPr/>
        </p:nvSpPr>
        <p:spPr bwMode="auto">
          <a:xfrm>
            <a:off x="8662988" y="25082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6" name="Rectangle 232"/>
          <p:cNvSpPr>
            <a:spLocks noChangeArrowheads="1"/>
          </p:cNvSpPr>
          <p:nvPr/>
        </p:nvSpPr>
        <p:spPr bwMode="auto">
          <a:xfrm>
            <a:off x="8399463" y="2797175"/>
            <a:ext cx="363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  <a:cs typeface="Arial" pitchFamily="34" charset="0"/>
              </a:rPr>
              <a:t>(J)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7" name="Rectangle 233"/>
          <p:cNvSpPr>
            <a:spLocks noChangeArrowheads="1"/>
          </p:cNvSpPr>
          <p:nvPr/>
        </p:nvSpPr>
        <p:spPr bwMode="auto">
          <a:xfrm>
            <a:off x="5011738" y="3117850"/>
            <a:ext cx="4175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89626" y="3117850"/>
            <a:ext cx="4984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25.7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" name="Rectangle 235"/>
          <p:cNvSpPr>
            <a:spLocks noChangeArrowheads="1"/>
          </p:cNvSpPr>
          <p:nvPr/>
        </p:nvSpPr>
        <p:spPr bwMode="auto">
          <a:xfrm>
            <a:off x="6777038" y="3117850"/>
            <a:ext cx="4365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231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0" name="Rectangle 236"/>
          <p:cNvSpPr>
            <a:spLocks noChangeArrowheads="1"/>
          </p:cNvSpPr>
          <p:nvPr/>
        </p:nvSpPr>
        <p:spPr bwMode="auto">
          <a:xfrm>
            <a:off x="7507288" y="3117850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0.47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1" name="Rectangle 237"/>
          <p:cNvSpPr>
            <a:spLocks noChangeArrowheads="1"/>
          </p:cNvSpPr>
          <p:nvPr/>
        </p:nvSpPr>
        <p:spPr bwMode="auto">
          <a:xfrm>
            <a:off x="8318501" y="3117850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10.9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2" name="Rectangle 238"/>
          <p:cNvSpPr>
            <a:spLocks noChangeArrowheads="1"/>
          </p:cNvSpPr>
          <p:nvPr/>
        </p:nvSpPr>
        <p:spPr bwMode="auto">
          <a:xfrm>
            <a:off x="5011738" y="3470275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3" name="Rectangle 239"/>
          <p:cNvSpPr>
            <a:spLocks noChangeArrowheads="1"/>
          </p:cNvSpPr>
          <p:nvPr/>
        </p:nvSpPr>
        <p:spPr bwMode="auto">
          <a:xfrm>
            <a:off x="5962651" y="3470275"/>
            <a:ext cx="3540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4" name="Rectangle 240"/>
          <p:cNvSpPr>
            <a:spLocks noChangeArrowheads="1"/>
          </p:cNvSpPr>
          <p:nvPr/>
        </p:nvSpPr>
        <p:spPr bwMode="auto">
          <a:xfrm>
            <a:off x="6767513" y="3470275"/>
            <a:ext cx="4445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152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5" name="Rectangle 241"/>
          <p:cNvSpPr>
            <a:spLocks noChangeArrowheads="1"/>
          </p:cNvSpPr>
          <p:nvPr/>
        </p:nvSpPr>
        <p:spPr bwMode="auto">
          <a:xfrm>
            <a:off x="7516813" y="3470275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0.51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6" name="Rectangle 242"/>
          <p:cNvSpPr>
            <a:spLocks noChangeArrowheads="1"/>
          </p:cNvSpPr>
          <p:nvPr/>
        </p:nvSpPr>
        <p:spPr bwMode="auto">
          <a:xfrm>
            <a:off x="8318501" y="3470275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8.10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7" name="Rectangle 243"/>
          <p:cNvSpPr>
            <a:spLocks noChangeArrowheads="1"/>
          </p:cNvSpPr>
          <p:nvPr/>
        </p:nvSpPr>
        <p:spPr bwMode="auto">
          <a:xfrm>
            <a:off x="5019676" y="3822700"/>
            <a:ext cx="390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8" name="Rectangle 244"/>
          <p:cNvSpPr>
            <a:spLocks noChangeArrowheads="1"/>
          </p:cNvSpPr>
          <p:nvPr/>
        </p:nvSpPr>
        <p:spPr bwMode="auto">
          <a:xfrm>
            <a:off x="5889626" y="3822700"/>
            <a:ext cx="49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15.5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" name="Rectangle 245"/>
          <p:cNvSpPr>
            <a:spLocks noChangeArrowheads="1"/>
          </p:cNvSpPr>
          <p:nvPr/>
        </p:nvSpPr>
        <p:spPr bwMode="auto">
          <a:xfrm>
            <a:off x="6767513" y="3822700"/>
            <a:ext cx="454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0" name="Rectangle 246"/>
          <p:cNvSpPr>
            <a:spLocks noChangeArrowheads="1"/>
          </p:cNvSpPr>
          <p:nvPr/>
        </p:nvSpPr>
        <p:spPr bwMode="auto">
          <a:xfrm>
            <a:off x="7516813" y="3822700"/>
            <a:ext cx="498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0.57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8318501" y="3822700"/>
            <a:ext cx="517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6.16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2" name="Rectangle 248"/>
          <p:cNvSpPr>
            <a:spLocks noChangeArrowheads="1"/>
          </p:cNvSpPr>
          <p:nvPr/>
        </p:nvSpPr>
        <p:spPr bwMode="auto">
          <a:xfrm>
            <a:off x="5011738" y="4175125"/>
            <a:ext cx="417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3" name="Rectangle 249"/>
          <p:cNvSpPr>
            <a:spLocks noChangeArrowheads="1"/>
          </p:cNvSpPr>
          <p:nvPr/>
        </p:nvSpPr>
        <p:spPr bwMode="auto">
          <a:xfrm>
            <a:off x="5889626" y="4175125"/>
            <a:ext cx="508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10.5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50"/>
          <p:cNvSpPr>
            <a:spLocks noChangeArrowheads="1"/>
          </p:cNvSpPr>
          <p:nvPr/>
        </p:nvSpPr>
        <p:spPr bwMode="auto">
          <a:xfrm>
            <a:off x="6721476" y="4175125"/>
            <a:ext cx="5365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62.9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51"/>
          <p:cNvSpPr>
            <a:spLocks noChangeArrowheads="1"/>
          </p:cNvSpPr>
          <p:nvPr/>
        </p:nvSpPr>
        <p:spPr bwMode="auto">
          <a:xfrm>
            <a:off x="7516813" y="4175125"/>
            <a:ext cx="508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0.67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52"/>
          <p:cNvSpPr>
            <a:spLocks noChangeArrowheads="1"/>
          </p:cNvSpPr>
          <p:nvPr/>
        </p:nvSpPr>
        <p:spPr bwMode="auto">
          <a:xfrm>
            <a:off x="8318501" y="4175125"/>
            <a:ext cx="517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4.19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7" name="Rectangle 253"/>
          <p:cNvSpPr>
            <a:spLocks noChangeArrowheads="1"/>
          </p:cNvSpPr>
          <p:nvPr/>
        </p:nvSpPr>
        <p:spPr bwMode="auto">
          <a:xfrm>
            <a:off x="5011738" y="4529138"/>
            <a:ext cx="3984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8" name="Rectangle 254"/>
          <p:cNvSpPr>
            <a:spLocks noChangeArrowheads="1"/>
          </p:cNvSpPr>
          <p:nvPr/>
        </p:nvSpPr>
        <p:spPr bwMode="auto">
          <a:xfrm>
            <a:off x="5880101" y="4529138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6.38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9" name="Rectangle 255"/>
          <p:cNvSpPr>
            <a:spLocks noChangeArrowheads="1"/>
          </p:cNvSpPr>
          <p:nvPr/>
        </p:nvSpPr>
        <p:spPr bwMode="auto">
          <a:xfrm>
            <a:off x="6740526" y="4529138"/>
            <a:ext cx="500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31.9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" name="Rectangle 256"/>
          <p:cNvSpPr>
            <a:spLocks noChangeArrowheads="1"/>
          </p:cNvSpPr>
          <p:nvPr/>
        </p:nvSpPr>
        <p:spPr bwMode="auto">
          <a:xfrm>
            <a:off x="7507288" y="452913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0.87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1" name="Rectangle 257"/>
          <p:cNvSpPr>
            <a:spLocks noChangeArrowheads="1"/>
          </p:cNvSpPr>
          <p:nvPr/>
        </p:nvSpPr>
        <p:spPr bwMode="auto">
          <a:xfrm>
            <a:off x="8318501" y="452913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2.78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2" name="Rectangle 258"/>
          <p:cNvSpPr>
            <a:spLocks noChangeArrowheads="1"/>
          </p:cNvSpPr>
          <p:nvPr/>
        </p:nvSpPr>
        <p:spPr bwMode="auto">
          <a:xfrm>
            <a:off x="5011738" y="4881563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3" name="Rectangle 259"/>
          <p:cNvSpPr>
            <a:spLocks noChangeArrowheads="1"/>
          </p:cNvSpPr>
          <p:nvPr/>
        </p:nvSpPr>
        <p:spPr bwMode="auto">
          <a:xfrm>
            <a:off x="5880101" y="4881563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4" name="Rectangle 260"/>
          <p:cNvSpPr>
            <a:spLocks noChangeArrowheads="1"/>
          </p:cNvSpPr>
          <p:nvPr/>
        </p:nvSpPr>
        <p:spPr bwMode="auto">
          <a:xfrm>
            <a:off x="6731001" y="4881563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12.8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5" name="Rectangle 261"/>
          <p:cNvSpPr>
            <a:spLocks noChangeArrowheads="1"/>
          </p:cNvSpPr>
          <p:nvPr/>
        </p:nvSpPr>
        <p:spPr bwMode="auto">
          <a:xfrm>
            <a:off x="7507288" y="4881563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1.42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6" name="Rectangle 262"/>
          <p:cNvSpPr>
            <a:spLocks noChangeArrowheads="1"/>
          </p:cNvSpPr>
          <p:nvPr/>
        </p:nvSpPr>
        <p:spPr bwMode="auto">
          <a:xfrm>
            <a:off x="8326438" y="4881563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1.82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7" name="Rectangle 263"/>
          <p:cNvSpPr>
            <a:spLocks noChangeArrowheads="1"/>
          </p:cNvSpPr>
          <p:nvPr/>
        </p:nvSpPr>
        <p:spPr bwMode="auto">
          <a:xfrm>
            <a:off x="4965701" y="523398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0.35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8" name="Rectangle 264"/>
          <p:cNvSpPr>
            <a:spLocks noChangeArrowheads="1"/>
          </p:cNvSpPr>
          <p:nvPr/>
        </p:nvSpPr>
        <p:spPr bwMode="auto">
          <a:xfrm>
            <a:off x="5880101" y="5233988"/>
            <a:ext cx="5175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1.84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9" name="Rectangle 265"/>
          <p:cNvSpPr>
            <a:spLocks noChangeArrowheads="1"/>
          </p:cNvSpPr>
          <p:nvPr/>
        </p:nvSpPr>
        <p:spPr bwMode="auto">
          <a:xfrm>
            <a:off x="6721476" y="5233988"/>
            <a:ext cx="52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6.42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" name="Rectangle 266"/>
          <p:cNvSpPr>
            <a:spLocks noChangeArrowheads="1"/>
          </p:cNvSpPr>
          <p:nvPr/>
        </p:nvSpPr>
        <p:spPr bwMode="auto">
          <a:xfrm>
            <a:off x="7507288" y="5233988"/>
            <a:ext cx="50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2.12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1" name="Rectangle 267"/>
          <p:cNvSpPr>
            <a:spLocks noChangeArrowheads="1"/>
          </p:cNvSpPr>
          <p:nvPr/>
        </p:nvSpPr>
        <p:spPr bwMode="auto">
          <a:xfrm>
            <a:off x="8326438" y="5233988"/>
            <a:ext cx="500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1.36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2" name="Rectangle 268"/>
          <p:cNvSpPr>
            <a:spLocks noChangeArrowheads="1"/>
          </p:cNvSpPr>
          <p:nvPr/>
        </p:nvSpPr>
        <p:spPr bwMode="auto">
          <a:xfrm>
            <a:off x="5011738" y="5586413"/>
            <a:ext cx="4270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3" name="Rectangle 269"/>
          <p:cNvSpPr>
            <a:spLocks noChangeArrowheads="1"/>
          </p:cNvSpPr>
          <p:nvPr/>
        </p:nvSpPr>
        <p:spPr bwMode="auto">
          <a:xfrm>
            <a:off x="5872163" y="5586413"/>
            <a:ext cx="552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4" name="Rectangle 270"/>
          <p:cNvSpPr>
            <a:spLocks noChangeArrowheads="1"/>
          </p:cNvSpPr>
          <p:nvPr/>
        </p:nvSpPr>
        <p:spPr bwMode="auto">
          <a:xfrm>
            <a:off x="6721476" y="5586413"/>
            <a:ext cx="544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3.28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5" name="Rectangle 271"/>
          <p:cNvSpPr>
            <a:spLocks noChangeArrowheads="1"/>
          </p:cNvSpPr>
          <p:nvPr/>
        </p:nvSpPr>
        <p:spPr bwMode="auto">
          <a:xfrm>
            <a:off x="7516813" y="5586413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3.71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6" name="Rectangle 272"/>
          <p:cNvSpPr>
            <a:spLocks noChangeArrowheads="1"/>
          </p:cNvSpPr>
          <p:nvPr/>
        </p:nvSpPr>
        <p:spPr bwMode="auto">
          <a:xfrm>
            <a:off x="8318501" y="5586413"/>
            <a:ext cx="5349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7" name="Rectangle 273"/>
          <p:cNvSpPr>
            <a:spLocks noChangeArrowheads="1"/>
          </p:cNvSpPr>
          <p:nvPr/>
        </p:nvSpPr>
        <p:spPr bwMode="auto">
          <a:xfrm>
            <a:off x="5011738" y="5940425"/>
            <a:ext cx="407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8" name="Rectangle 274"/>
          <p:cNvSpPr>
            <a:spLocks noChangeArrowheads="1"/>
          </p:cNvSpPr>
          <p:nvPr/>
        </p:nvSpPr>
        <p:spPr bwMode="auto">
          <a:xfrm>
            <a:off x="5826126" y="5940425"/>
            <a:ext cx="6254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0.382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9" name="Rectangle 275"/>
          <p:cNvSpPr>
            <a:spLocks noChangeArrowheads="1"/>
          </p:cNvSpPr>
          <p:nvPr/>
        </p:nvSpPr>
        <p:spPr bwMode="auto">
          <a:xfrm>
            <a:off x="6677026" y="5940425"/>
            <a:ext cx="627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0.764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" name="Rectangle 276"/>
          <p:cNvSpPr>
            <a:spLocks noChangeArrowheads="1"/>
          </p:cNvSpPr>
          <p:nvPr/>
        </p:nvSpPr>
        <p:spPr bwMode="auto">
          <a:xfrm>
            <a:off x="7516813" y="5940425"/>
            <a:ext cx="4905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18.7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1" name="Rectangle 277"/>
          <p:cNvSpPr>
            <a:spLocks noChangeArrowheads="1"/>
          </p:cNvSpPr>
          <p:nvPr/>
        </p:nvSpPr>
        <p:spPr bwMode="auto">
          <a:xfrm>
            <a:off x="8326438" y="5940425"/>
            <a:ext cx="5000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1.43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Energy/cycle and critical path delay vs. V</a:t>
            </a:r>
            <a:r>
              <a:rPr lang="en-US" baseline="-25000" dirty="0" smtClean="0"/>
              <a:t>dd</a:t>
            </a:r>
            <a:endParaRPr lang="en-US" baseline="-25000" dirty="0"/>
          </a:p>
        </p:txBody>
      </p:sp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72" y="1828800"/>
            <a:ext cx="8912828" cy="44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F6-54B6-4CD7-8954-B4ECAB2DD585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1242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Operating Voltage</a:t>
                      </a:r>
                      <a:r>
                        <a:rPr lang="en-US" sz="2400" b="1" baseline="0" dirty="0" smtClean="0"/>
                        <a:t> (V)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Process Variations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Yield (%)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 V</a:t>
                      </a:r>
                      <a:r>
                        <a:rPr lang="en-US" sz="2400" baseline="0" dirty="0" smtClean="0"/>
                        <a:t> high-k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Vth0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100 %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r>
                        <a:rPr lang="en-US" sz="2400" baseline="-25000" dirty="0" smtClean="0"/>
                        <a:t>ox</a:t>
                      </a:r>
                      <a:endParaRPr lang="en-US" sz="2400" baseline="-25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98.9%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99%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 V</a:t>
                      </a:r>
                      <a:r>
                        <a:rPr lang="en-US" sz="2400" baseline="0" dirty="0" smtClean="0"/>
                        <a:t> high-k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Vth0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99.6%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r>
                        <a:rPr lang="en-US" sz="2400" baseline="-25000" dirty="0" smtClean="0"/>
                        <a:t>ox</a:t>
                      </a:r>
                      <a:endParaRPr lang="en-US" sz="2400" baseline="-25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98.9%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99.7%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 V</a:t>
                      </a:r>
                      <a:r>
                        <a:rPr lang="en-US" sz="2400" baseline="0" dirty="0" smtClean="0"/>
                        <a:t> bulk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Vth0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90.7%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r>
                        <a:rPr lang="en-US" sz="2400" baseline="-25000" dirty="0" smtClean="0"/>
                        <a:t>ox</a:t>
                      </a:r>
                      <a:endParaRPr lang="en-US" sz="2400" baseline="-25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97.5%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79.8%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Yield of designed circuit when affected by process variations</a:t>
            </a:r>
            <a:endParaRPr lang="en-US" sz="24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7CE-BE94-4B8F-B7C3-B5FDC8C89502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52728"/>
          </a:xfrm>
        </p:spPr>
        <p:txBody>
          <a:bodyPr>
            <a:noAutofit/>
          </a:bodyPr>
          <a:lstStyle/>
          <a:p>
            <a:r>
              <a:rPr lang="en-US" sz="4100" dirty="0" smtClean="0"/>
              <a:t>Mean and sigma for critical path delays of 30 and 1000 samples</a:t>
            </a:r>
            <a:endParaRPr lang="en-US" sz="4100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76200" y="1752600"/>
          <a:ext cx="8991600" cy="460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524438"/>
                <a:gridCol w="1395248"/>
                <a:gridCol w="1627790"/>
                <a:gridCol w="1317734"/>
                <a:gridCol w="1627790"/>
              </a:tblGrid>
              <a:tr h="35962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Operating Voltage (V)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Process Variations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30 random samples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1000 random samples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5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Mean (t</a:t>
                      </a:r>
                      <a:r>
                        <a:rPr lang="en-US" sz="2100" b="1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) x 10</a:t>
                      </a:r>
                      <a:r>
                        <a:rPr lang="en-US" sz="21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 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Standard Deviation (</a:t>
                      </a:r>
                      <a:r>
                        <a:rPr lang="el-GR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) x 10</a:t>
                      </a:r>
                      <a:r>
                        <a:rPr lang="en-US" sz="21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 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Mean (t</a:t>
                      </a:r>
                      <a:r>
                        <a:rPr lang="en-US" sz="2100" b="1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) x 10</a:t>
                      </a:r>
                      <a:r>
                        <a:rPr lang="en-US" sz="21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 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Standard Deviation (</a:t>
                      </a:r>
                      <a:r>
                        <a:rPr lang="el-GR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) x 10</a:t>
                      </a:r>
                      <a:r>
                        <a:rPr lang="en-US" sz="21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2100" b="1" dirty="0" smtClean="0">
                          <a:latin typeface="+mn-lt"/>
                          <a:ea typeface="Times New Roman"/>
                          <a:cs typeface="Times New Roman"/>
                        </a:rPr>
                        <a:t> s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620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0.9 V high-k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0.045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0.475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0.048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1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21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0.465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0.474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0.032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0.477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0.055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0.062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59620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0.3 V high-k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6.36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4.45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6.29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8.57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1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21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4.61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1.52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4.23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1.65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6.15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4.95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6.85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9.25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59620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0.3 V bulk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274.4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210.32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225.7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207.32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1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21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279.6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171.7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204.6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237.4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620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192.3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202.03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241.7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+mn-lt"/>
                          <a:ea typeface="Times New Roman"/>
                          <a:cs typeface="Times New Roman"/>
                        </a:rPr>
                        <a:t>238.65</a:t>
                      </a:r>
                      <a:endParaRPr lang="en-US" sz="2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5928-6FE5-4208-8593-E3B9FDE32895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Effect of variation of vth0 (16%) on adder operating at 0.9V high-k technology</a:t>
            </a:r>
            <a:endParaRPr lang="en-US" sz="3600" b="1" dirty="0"/>
          </a:p>
        </p:txBody>
      </p:sp>
      <p:pic>
        <p:nvPicPr>
          <p:cNvPr id="378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03755" cy="49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5067-CA30-4B89-82FB-30386CEB2F19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842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Effect of variation of t</a:t>
            </a:r>
            <a:r>
              <a:rPr lang="en-US" sz="3600" baseline="-25000" dirty="0" smtClean="0"/>
              <a:t>ox</a:t>
            </a:r>
            <a:r>
              <a:rPr lang="en-US" sz="3600" dirty="0" smtClean="0"/>
              <a:t> (20%) on adder operating at 0.9V high-k technology</a:t>
            </a:r>
            <a:endParaRPr lang="en-US" sz="3600" b="1" dirty="0">
              <a:latin typeface="+mn-lt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63" y="1549527"/>
            <a:ext cx="8601837" cy="485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2767-C771-473C-8428-C5E58A42893E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Effect of variation of both t</a:t>
            </a:r>
            <a:r>
              <a:rPr lang="en-US" sz="3600" baseline="-25000" dirty="0" smtClean="0"/>
              <a:t>ox</a:t>
            </a:r>
            <a:r>
              <a:rPr lang="en-US" sz="3600" dirty="0" smtClean="0"/>
              <a:t> and vth0 on adder operating at 0.9V high-k technology</a:t>
            </a:r>
            <a:endParaRPr lang="en-US" sz="36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66494"/>
            <a:ext cx="8448961" cy="48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B1B6-7171-4893-9037-7218AFD92C45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Comparison of average energy/cycle and clock period for the adder circuit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69720"/>
          <a:ext cx="8763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81200"/>
                <a:gridCol w="23622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Operating</a:t>
                      </a:r>
                      <a:r>
                        <a:rPr lang="en-US" sz="1800" baseline="0" dirty="0" smtClean="0"/>
                        <a:t> Voltage (V)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Variations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Clock Period x 10</a:t>
                      </a:r>
                      <a:r>
                        <a:rPr lang="en-US" sz="1800" baseline="30000" dirty="0" smtClean="0"/>
                        <a:t>-9</a:t>
                      </a:r>
                      <a:r>
                        <a:rPr lang="en-US" sz="1800" dirty="0" smtClean="0"/>
                        <a:t> (s)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Energy/cycle x 10</a:t>
                      </a:r>
                      <a:r>
                        <a:rPr lang="en-US" sz="1800" baseline="30000" dirty="0" smtClean="0"/>
                        <a:t>-14</a:t>
                      </a:r>
                      <a:r>
                        <a:rPr lang="en-US" sz="1800" dirty="0" smtClean="0"/>
                        <a:t> (J)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0.9 V high-k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No variation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0.47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10.9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0.619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12.4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9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19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0.57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120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0.666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87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0.3 V high-k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No variation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3.71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1.22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32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8.15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9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19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9.18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24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36.4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43.2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0.3 V bulk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No variation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137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2.19</a:t>
                      </a:r>
                      <a:endParaRPr lang="en-US" sz="19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Vth0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847.66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19.6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90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ox</a:t>
                      </a:r>
                      <a:endParaRPr lang="en-US" sz="1900" baseline="-25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916.81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50.4</a:t>
                      </a:r>
                      <a:endParaRPr lang="en-US" sz="19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957.05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62.7</a:t>
                      </a:r>
                      <a:endParaRPr lang="en-US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DD82-8097-474D-8A5A-46BCB8BCEB59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and analyzing the effects of voltage scaling on circuit operations in the subthreshold region of transistors designed in 45 nm bulk and high-k technologies.</a:t>
            </a:r>
          </a:p>
          <a:p>
            <a:endParaRPr lang="en-US" dirty="0" smtClean="0"/>
          </a:p>
          <a:p>
            <a:r>
              <a:rPr lang="en-US" dirty="0" smtClean="0"/>
              <a:t>Studying the effects of parametric process variations like threshold voltage (V</a:t>
            </a:r>
            <a:r>
              <a:rPr lang="en-US" baseline="-25000" dirty="0" smtClean="0"/>
              <a:t>th</a:t>
            </a:r>
            <a:r>
              <a:rPr lang="en-US" dirty="0" smtClean="0"/>
              <a:t>), and oxide thickness (t</a:t>
            </a:r>
            <a:r>
              <a:rPr lang="en-US" baseline="-25000" dirty="0" smtClean="0"/>
              <a:t>ox</a:t>
            </a:r>
            <a:r>
              <a:rPr lang="en-US" dirty="0" smtClean="0"/>
              <a:t>) on circuits designed in 45 nm bulk and high-k technologies.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BB9-4D15-429E-8329-50B1F4D76FC8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 of average energy/cycle for the adder circuit for vth0 (16%) variation</a:t>
            </a:r>
            <a:endParaRPr lang="en-US" sz="3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0017"/>
            <a:ext cx="9087231" cy="47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E73-34D5-4654-A16F-94E5D5F97A19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 of average energy/cycle for the adder circuit for t</a:t>
            </a:r>
            <a:r>
              <a:rPr lang="en-US" sz="3600" baseline="-25000" dirty="0" smtClean="0"/>
              <a:t>ox</a:t>
            </a:r>
            <a:r>
              <a:rPr lang="en-US" sz="3600" dirty="0" smtClean="0"/>
              <a:t> (20%) variation</a:t>
            </a:r>
            <a:endParaRPr lang="en-US" sz="36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990838" cy="4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8004-0ABD-496A-BCF3-61D137D3CC0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Comparison of average energy/cycle for the adder circuit for both vth0 and t</a:t>
            </a:r>
            <a:r>
              <a:rPr lang="en-US" sz="3600" baseline="-25000" dirty="0" smtClean="0"/>
              <a:t>ox</a:t>
            </a:r>
            <a:r>
              <a:rPr lang="en-US" sz="3600" dirty="0" smtClean="0"/>
              <a:t> variation</a:t>
            </a:r>
            <a:endParaRPr lang="en-US" sz="36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" y="1676400"/>
            <a:ext cx="9043416" cy="47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9CD9-BCDB-4212-85DF-038EF92EF902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Circuits designed in 45 nm high-k technology are faster and more energy efficient compared to 45 nm bulk technology</a:t>
            </a:r>
          </a:p>
          <a:p>
            <a:pPr lvl="1"/>
            <a:r>
              <a:rPr lang="en-US" sz="1800" dirty="0" smtClean="0"/>
              <a:t>Minimum energy/cycle for high-k is 40 % lower compared to bulk for the same operating point (o.3 V).</a:t>
            </a:r>
          </a:p>
          <a:p>
            <a:pPr lvl="1"/>
            <a:r>
              <a:rPr lang="en-US" sz="1800" dirty="0" smtClean="0"/>
              <a:t>Circuits designed in high-k operate at 250 MHz at minimum energy point  while bulk circuits operate at just above 7 </a:t>
            </a:r>
            <a:r>
              <a:rPr lang="en-US" sz="1800" dirty="0" err="1" smtClean="0"/>
              <a:t>MHz.</a:t>
            </a:r>
            <a:endParaRPr lang="en-US" sz="1800" dirty="0" smtClean="0"/>
          </a:p>
          <a:p>
            <a:endParaRPr lang="en-US" sz="2200" dirty="0" smtClean="0"/>
          </a:p>
          <a:p>
            <a:r>
              <a:rPr lang="en-US" sz="2200" dirty="0" smtClean="0"/>
              <a:t>Results show that circuits designed in high-k technology are more resilient to process variations compared to bulk designs.</a:t>
            </a:r>
          </a:p>
          <a:p>
            <a:pPr lvl="1"/>
            <a:r>
              <a:rPr lang="en-US" sz="1800" dirty="0" smtClean="0"/>
              <a:t>Circuit yields for high-k due to process variations are ~99% but drops to less than 80% for bulk designs due to process variations.</a:t>
            </a:r>
          </a:p>
          <a:p>
            <a:pPr lvl="1"/>
            <a:r>
              <a:rPr lang="en-US" sz="1800" dirty="0" smtClean="0"/>
              <a:t>High-k designs consume 32% less energy compared to bulk designs when operated at minimum energy point (o.3 V).</a:t>
            </a:r>
          </a:p>
          <a:p>
            <a:pPr lvl="1"/>
            <a:r>
              <a:rPr lang="en-US" sz="1800" dirty="0" smtClean="0"/>
              <a:t>Even with process variations in high-k technology, circuits operating at 0.3 V are more 50% energy efficient when compared to operations at 0.9 V</a:t>
            </a:r>
            <a:r>
              <a:rPr lang="en-US" sz="1550" dirty="0" smtClean="0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D40D-32CF-4EF4-BC04-6CE853D37696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Effects of parametric process variations on sequential circuits operating in subthreshold voltages need to be analyzed.</a:t>
            </a:r>
          </a:p>
          <a:p>
            <a:endParaRPr lang="en-US" dirty="0" smtClean="0"/>
          </a:p>
          <a:p>
            <a:r>
              <a:rPr lang="en-US" dirty="0" smtClean="0"/>
              <a:t>With research being conducted in development of new types of transistor models (</a:t>
            </a:r>
            <a:r>
              <a:rPr lang="en-US" dirty="0" err="1" smtClean="0"/>
              <a:t>FinFETs</a:t>
            </a:r>
            <a:r>
              <a:rPr lang="en-US" dirty="0" smtClean="0"/>
              <a:t>, Tri-gate transistors etc.), studies on energy efficiency and effects of process variation will be needed for designs based on upcoming technological models.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59F-1B04-49C9-8A7B-2CA050E70B11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000" dirty="0" smtClean="0"/>
              <a:t>[1]    M. </a:t>
            </a:r>
            <a:r>
              <a:rPr lang="en-US" sz="2000" dirty="0" err="1" smtClean="0"/>
              <a:t>Venkatasubramanian</a:t>
            </a:r>
            <a:r>
              <a:rPr lang="en-US" sz="2000" dirty="0" smtClean="0"/>
              <a:t>, and V.D. </a:t>
            </a:r>
            <a:r>
              <a:rPr lang="en-US" sz="2000" dirty="0" err="1" smtClean="0"/>
              <a:t>Agrawal</a:t>
            </a:r>
            <a:r>
              <a:rPr lang="en-US" sz="2000" dirty="0" smtClean="0"/>
              <a:t>, “</a:t>
            </a:r>
            <a:r>
              <a:rPr lang="en-US" sz="2000" dirty="0" err="1" smtClean="0"/>
              <a:t>Subthreshold</a:t>
            </a:r>
            <a:r>
              <a:rPr lang="en-US" sz="2000" dirty="0" smtClean="0"/>
              <a:t> Voltage High-k CMOS Devices Have Lowest Energy and High Process </a:t>
            </a:r>
            <a:r>
              <a:rPr lang="en-US" sz="2000" dirty="0" smtClean="0"/>
              <a:t>Tolerance”, </a:t>
            </a:r>
            <a:r>
              <a:rPr lang="en-US" sz="2000" i="1" dirty="0" smtClean="0"/>
              <a:t>Proc. 43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Southeastern Symposium on System </a:t>
            </a:r>
            <a:r>
              <a:rPr lang="en-US" sz="2000" i="1" dirty="0" smtClean="0"/>
              <a:t>Theory, </a:t>
            </a:r>
            <a:r>
              <a:rPr lang="en-US" sz="2000" dirty="0" smtClean="0"/>
              <a:t>pp. 100 - 105, March 2011.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[</a:t>
            </a:r>
            <a:r>
              <a:rPr lang="en-US" sz="2000" dirty="0" smtClean="0"/>
              <a:t>2]    J. D. </a:t>
            </a:r>
            <a:r>
              <a:rPr lang="en-US" sz="2000" dirty="0" err="1" smtClean="0"/>
              <a:t>Meindl</a:t>
            </a:r>
            <a:r>
              <a:rPr lang="en-US" sz="2000" dirty="0" smtClean="0"/>
              <a:t>, and R. M. Swanson, “Potential Improvements in Power Speed Performance of Digital Circuits,” </a:t>
            </a:r>
            <a:r>
              <a:rPr lang="en-US" sz="2000" i="1" dirty="0" smtClean="0"/>
              <a:t>Proc. IEEE</a:t>
            </a:r>
            <a:r>
              <a:rPr lang="en-US" sz="2000" dirty="0" smtClean="0"/>
              <a:t>, vol. 59, no. 5, pp. </a:t>
            </a:r>
            <a:r>
              <a:rPr lang="en-US" sz="2000" dirty="0" smtClean="0"/>
              <a:t>815 - 816</a:t>
            </a:r>
            <a:r>
              <a:rPr lang="en-US" sz="2000" dirty="0" smtClean="0"/>
              <a:t>, May 1971.</a:t>
            </a:r>
          </a:p>
          <a:p>
            <a:pPr marL="514350" indent="-514350">
              <a:buNone/>
            </a:pPr>
            <a:r>
              <a:rPr lang="en-US" sz="2000" dirty="0" smtClean="0"/>
              <a:t>[3]    M. T. Bohr, R. S. </a:t>
            </a:r>
            <a:r>
              <a:rPr lang="en-US" sz="2000" dirty="0" err="1" smtClean="0"/>
              <a:t>Chau</a:t>
            </a:r>
            <a:r>
              <a:rPr lang="en-US" sz="2000" dirty="0" smtClean="0"/>
              <a:t>, T. </a:t>
            </a:r>
            <a:r>
              <a:rPr lang="en-US" sz="2000" dirty="0" err="1" smtClean="0"/>
              <a:t>Ghani</a:t>
            </a:r>
            <a:r>
              <a:rPr lang="en-US" sz="2000" dirty="0" smtClean="0"/>
              <a:t>, and K. </a:t>
            </a:r>
            <a:r>
              <a:rPr lang="en-US" sz="2000" dirty="0" err="1" smtClean="0"/>
              <a:t>Mistry</a:t>
            </a:r>
            <a:r>
              <a:rPr lang="en-US" sz="2000" dirty="0" smtClean="0"/>
              <a:t>, “The High-k Solution,” </a:t>
            </a:r>
            <a:r>
              <a:rPr lang="en-US" sz="2000" i="1" dirty="0" smtClean="0"/>
              <a:t>IEEE Spectrum</a:t>
            </a:r>
            <a:r>
              <a:rPr lang="en-US" sz="2000" dirty="0" smtClean="0"/>
              <a:t>, vol. 44, no. 10, pp. </a:t>
            </a:r>
            <a:r>
              <a:rPr lang="en-US" sz="2000" dirty="0" smtClean="0"/>
              <a:t>29 - 35</a:t>
            </a:r>
            <a:r>
              <a:rPr lang="en-US" sz="2000" dirty="0" smtClean="0"/>
              <a:t>, 2007.</a:t>
            </a:r>
          </a:p>
          <a:p>
            <a:pPr marL="514350" indent="-514350">
              <a:buNone/>
            </a:pPr>
            <a:r>
              <a:rPr lang="en-US" sz="2000" dirty="0" smtClean="0"/>
              <a:t>[4]    A. P. </a:t>
            </a:r>
            <a:r>
              <a:rPr lang="en-US" sz="2000" dirty="0" err="1" smtClean="0"/>
              <a:t>Chandrakasan</a:t>
            </a:r>
            <a:r>
              <a:rPr lang="en-US" sz="2000" dirty="0" smtClean="0"/>
              <a:t>, W. J. </a:t>
            </a:r>
            <a:r>
              <a:rPr lang="en-US" sz="2000" dirty="0" err="1" smtClean="0"/>
              <a:t>Bowhill</a:t>
            </a:r>
            <a:r>
              <a:rPr lang="en-US" sz="2000" dirty="0" smtClean="0"/>
              <a:t>, and F. Fox, Design of High-Performance Micro-processor Circuits. Wiley-IEEE Press, 1st edition, 2000.</a:t>
            </a:r>
          </a:p>
          <a:p>
            <a:pPr marL="514350" indent="-514350">
              <a:buNone/>
            </a:pPr>
            <a:r>
              <a:rPr lang="en-US" sz="2000" dirty="0" smtClean="0"/>
              <a:t>[5]    W. Shockley, “Problems related to p-n junctions in silicon,” </a:t>
            </a:r>
            <a:r>
              <a:rPr lang="en-US" sz="2000" i="1" dirty="0" smtClean="0"/>
              <a:t>Solid-State Electronics</a:t>
            </a:r>
            <a:r>
              <a:rPr lang="en-US" sz="2000" dirty="0" smtClean="0"/>
              <a:t>, vol. 2, no. 1, pp. 35 - 60, IN9-IN10, </a:t>
            </a:r>
            <a:r>
              <a:rPr lang="en-US" sz="2000" dirty="0" smtClean="0"/>
              <a:t>61 - 67</a:t>
            </a:r>
            <a:r>
              <a:rPr lang="en-US" sz="2000" dirty="0" smtClean="0"/>
              <a:t>, 1961.</a:t>
            </a:r>
          </a:p>
          <a:p>
            <a:pPr marL="514350" indent="-514350">
              <a:buNone/>
            </a:pPr>
            <a:r>
              <a:rPr lang="en-US" sz="2000" dirty="0" smtClean="0"/>
              <a:t>[6]   K. </a:t>
            </a:r>
            <a:r>
              <a:rPr lang="en-US" sz="2000" dirty="0" err="1" smtClean="0"/>
              <a:t>Agarwal</a:t>
            </a:r>
            <a:r>
              <a:rPr lang="en-US" sz="2000" dirty="0" smtClean="0"/>
              <a:t>, and S. </a:t>
            </a:r>
            <a:r>
              <a:rPr lang="en-US" sz="2000" dirty="0" err="1" smtClean="0"/>
              <a:t>Nassif</a:t>
            </a:r>
            <a:r>
              <a:rPr lang="en-US" sz="2000" dirty="0" smtClean="0"/>
              <a:t>, “Characterizing process variation in nanometer CMOS,” </a:t>
            </a:r>
            <a:r>
              <a:rPr lang="en-US" sz="2000" i="1" dirty="0" smtClean="0"/>
              <a:t>Proc. 44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IEEE Design Automation Conference</a:t>
            </a:r>
            <a:r>
              <a:rPr lang="en-US" sz="2000" dirty="0" smtClean="0"/>
              <a:t>, pp. 396 </a:t>
            </a:r>
            <a:r>
              <a:rPr lang="en-US" sz="2000" dirty="0" smtClean="0"/>
              <a:t>- </a:t>
            </a:r>
            <a:r>
              <a:rPr lang="en-US" sz="2000" dirty="0" smtClean="0"/>
              <a:t>399, 2007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F24-19DB-4BE2-B760-074DA1CE658D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000" dirty="0" smtClean="0"/>
              <a:t>[7]    P. </a:t>
            </a:r>
            <a:r>
              <a:rPr lang="en-US" sz="2000" dirty="0" err="1" smtClean="0"/>
              <a:t>Stolk</a:t>
            </a:r>
            <a:r>
              <a:rPr lang="en-US" sz="2000" dirty="0" smtClean="0"/>
              <a:t>, F. </a:t>
            </a:r>
            <a:r>
              <a:rPr lang="en-US" sz="2000" dirty="0" err="1" smtClean="0"/>
              <a:t>Widdershoven</a:t>
            </a:r>
            <a:r>
              <a:rPr lang="en-US" sz="2000" dirty="0" smtClean="0"/>
              <a:t>, and D. </a:t>
            </a:r>
            <a:r>
              <a:rPr lang="en-US" sz="2000" dirty="0" err="1" smtClean="0"/>
              <a:t>Klaassen</a:t>
            </a:r>
            <a:r>
              <a:rPr lang="en-US" sz="2000" dirty="0" smtClean="0"/>
              <a:t>, “Modeling statistical </a:t>
            </a:r>
            <a:r>
              <a:rPr lang="en-US" sz="2000" dirty="0" err="1" smtClean="0"/>
              <a:t>dopant</a:t>
            </a:r>
            <a:r>
              <a:rPr lang="en-US" sz="2000" dirty="0" smtClean="0"/>
              <a:t> fluctuations in MOS transistors,” </a:t>
            </a:r>
            <a:r>
              <a:rPr lang="en-US" sz="2000" i="1" dirty="0" smtClean="0"/>
              <a:t>IEEE Transactions on Electron Devices</a:t>
            </a:r>
            <a:r>
              <a:rPr lang="en-US" sz="2000" dirty="0" smtClean="0"/>
              <a:t>, vol. 45, no. 9, pp. 1960 - 1971, Sept. 1998.</a:t>
            </a:r>
          </a:p>
          <a:p>
            <a:pPr marL="514350" indent="-514350">
              <a:buNone/>
            </a:pPr>
            <a:r>
              <a:rPr lang="en-US" sz="2000" dirty="0" smtClean="0"/>
              <a:t>[8]    K. Roy, S. </a:t>
            </a:r>
            <a:r>
              <a:rPr lang="en-US" sz="2000" dirty="0" err="1" smtClean="0"/>
              <a:t>Mukhopadhyay</a:t>
            </a:r>
            <a:r>
              <a:rPr lang="en-US" sz="2000" dirty="0" smtClean="0"/>
              <a:t>, and H. </a:t>
            </a:r>
            <a:r>
              <a:rPr lang="en-US" sz="2000" dirty="0" err="1" smtClean="0"/>
              <a:t>Mahmoodi-Meimand</a:t>
            </a:r>
            <a:r>
              <a:rPr lang="en-US" sz="2000" dirty="0" smtClean="0"/>
              <a:t>, “Leakage current mechanisms and leakage reduction techniques in deep-</a:t>
            </a:r>
            <a:r>
              <a:rPr lang="en-US" sz="2000" dirty="0" err="1" smtClean="0"/>
              <a:t>submicrometer</a:t>
            </a:r>
            <a:r>
              <a:rPr lang="en-US" sz="2000" dirty="0" smtClean="0"/>
              <a:t> CMOS circuits,” </a:t>
            </a:r>
            <a:r>
              <a:rPr lang="en-US" sz="2000" i="1" dirty="0" smtClean="0"/>
              <a:t>Proc. IEEE</a:t>
            </a:r>
            <a:r>
              <a:rPr lang="en-US" sz="2000" dirty="0" smtClean="0"/>
              <a:t>, vol. 91, no. 2, pp. 305 - 327, Feb. 2003.</a:t>
            </a:r>
          </a:p>
          <a:p>
            <a:pPr marL="514350" indent="-514350">
              <a:buNone/>
            </a:pPr>
            <a:r>
              <a:rPr lang="en-US" sz="2000" dirty="0" smtClean="0"/>
              <a:t>[9]    B. H. Calhoun, and A. </a:t>
            </a:r>
            <a:r>
              <a:rPr lang="en-US" sz="2000" dirty="0" err="1" smtClean="0"/>
              <a:t>Chandrakasan</a:t>
            </a:r>
            <a:r>
              <a:rPr lang="en-US" sz="2000" dirty="0" smtClean="0"/>
              <a:t>, “Ultra-Dynamic Voltage Scaling Using Sub-Threshold Operation and Local Voltage Dithering in 90nm CMOS,” </a:t>
            </a:r>
            <a:r>
              <a:rPr lang="en-US" sz="2000" i="1" dirty="0" smtClean="0"/>
              <a:t>Proc. IEEE International Solid-State Circuits Conference</a:t>
            </a:r>
            <a:r>
              <a:rPr lang="en-US" sz="2000" dirty="0" smtClean="0"/>
              <a:t>, pp. </a:t>
            </a:r>
            <a:r>
              <a:rPr lang="en-US" sz="2000" dirty="0" smtClean="0"/>
              <a:t>300 - 301</a:t>
            </a:r>
            <a:r>
              <a:rPr lang="en-US" sz="2000" dirty="0" smtClean="0"/>
              <a:t>, Feb. 2005.</a:t>
            </a:r>
          </a:p>
          <a:p>
            <a:pPr marL="514350" indent="-514350">
              <a:buNone/>
            </a:pPr>
            <a:r>
              <a:rPr lang="en-US" sz="2000" dirty="0" smtClean="0"/>
              <a:t>[10]    M. </a:t>
            </a:r>
            <a:r>
              <a:rPr lang="en-US" sz="2000" dirty="0" err="1" smtClean="0"/>
              <a:t>Kulkarni</a:t>
            </a:r>
            <a:r>
              <a:rPr lang="en-US" sz="2000" dirty="0" smtClean="0"/>
              <a:t>, and V. D. </a:t>
            </a:r>
            <a:r>
              <a:rPr lang="en-US" sz="2000" dirty="0" err="1" smtClean="0"/>
              <a:t>Agrawal</a:t>
            </a:r>
            <a:r>
              <a:rPr lang="en-US" sz="2000" dirty="0" smtClean="0"/>
              <a:t>, “Energy Source Lifetime Optimization for a Digital System through Power Management,” </a:t>
            </a:r>
            <a:r>
              <a:rPr lang="en-US" sz="2000" i="1" dirty="0" smtClean="0"/>
              <a:t>Proc. 43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Southeastern Symposium on System Theory</a:t>
            </a:r>
            <a:r>
              <a:rPr lang="en-US" sz="2000" dirty="0" smtClean="0"/>
              <a:t>, </a:t>
            </a:r>
            <a:r>
              <a:rPr lang="en-US" sz="2000" dirty="0" smtClean="0"/>
              <a:t>pp. 75 - 80, March </a:t>
            </a:r>
            <a:r>
              <a:rPr lang="en-US" sz="2000" dirty="0" smtClean="0"/>
              <a:t>2011.</a:t>
            </a:r>
          </a:p>
          <a:p>
            <a:pPr marL="514350" indent="-514350">
              <a:buNone/>
            </a:pPr>
            <a:r>
              <a:rPr lang="en-US" sz="2000" dirty="0" smtClean="0"/>
              <a:t>[11]  PTM website, Arizona State University, </a:t>
            </a:r>
            <a:r>
              <a:rPr lang="en-US" sz="2000" u="sng" dirty="0" smtClean="0">
                <a:hlinkClick r:id="rId2"/>
              </a:rPr>
              <a:t>http://ptm.asu.edu/</a:t>
            </a:r>
            <a:endParaRPr lang="en-US" sz="200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F24-19DB-4BE2-B760-074DA1CE658D}" type="datetime4">
              <a:rPr lang="en-US" smtClean="0"/>
              <a:pPr/>
              <a:t>March 23, 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smtClean="0"/>
              <a:t>Thank You!!!</a:t>
            </a:r>
            <a:endParaRPr lang="en-US" sz="70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1349-9E18-4A7E-A3D6-3A685D321820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563499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641" b="10542"/>
          <a:stretch>
            <a:fillRect/>
          </a:stretch>
        </p:blipFill>
        <p:spPr bwMode="auto">
          <a:xfrm>
            <a:off x="1262253" y="1510197"/>
            <a:ext cx="6357747" cy="51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1B7F-27CC-4687-A18E-7389AE2FEDF5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Thesis Defense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smtClean="0">
                <a:hlinkClick r:id="rId4"/>
              </a:rPr>
              <a:t>http://news.cnet.com/8301-11128_3-20020771-54.html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Growing concern for increased power and energy dissipation due to excessive leakage with the scaling down of transistors in the sub 90 nm region.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Reduced feature sizes of transistors can cause an increase in process variations hence causing deviations from ideal power and energy values.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A78-C4B9-4C44-939D-49B0F0309CED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3355848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Background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pic>
        <p:nvPicPr>
          <p:cNvPr id="10" name="Content Placeholder 9" descr="pl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41"/>
          <a:stretch>
            <a:fillRect/>
          </a:stretch>
        </p:blipFill>
        <p:spPr>
          <a:xfrm>
            <a:off x="1266825" y="1524000"/>
            <a:ext cx="6505575" cy="5035595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EF01-252F-45BD-930D-CB96D4202DE9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1722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smtClean="0">
                <a:hlinkClick r:id="rId3"/>
              </a:rPr>
              <a:t>http://thinkwinemarketing.wordpress.com/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(continued)..</a:t>
            </a:r>
            <a:endParaRPr lang="en-US" dirty="0"/>
          </a:p>
        </p:txBody>
      </p:sp>
      <p:pic>
        <p:nvPicPr>
          <p:cNvPr id="7" name="Content Placeholder 6" descr="ProcessorH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90"/>
          <a:stretch>
            <a:fillRect/>
          </a:stretch>
        </p:blipFill>
        <p:spPr>
          <a:xfrm>
            <a:off x="762000" y="1524000"/>
            <a:ext cx="7540943" cy="4724400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DC53-4C0E-4E0B-85DF-C547061E001C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248400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smtClean="0">
                <a:hlinkClick r:id="rId3"/>
              </a:rPr>
              <a:t>http://thegadgetfan.com/laptops/processor-speed-vs-power-dissipation.html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(continued)..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err="1" smtClean="0"/>
              <a:t>P</a:t>
            </a:r>
            <a:r>
              <a:rPr lang="en-US" sz="3600" baseline="-25000" dirty="0" err="1" smtClean="0"/>
              <a:t>total</a:t>
            </a:r>
            <a:r>
              <a:rPr lang="en-US" sz="3600" dirty="0" smtClean="0"/>
              <a:t> =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static</a:t>
            </a:r>
            <a:r>
              <a:rPr lang="en-US" sz="3600" dirty="0" smtClean="0"/>
              <a:t> + P</a:t>
            </a:r>
            <a:r>
              <a:rPr lang="en-US" sz="3600" baseline="-25000" dirty="0" smtClean="0"/>
              <a:t>dynamic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sz="3100" dirty="0" smtClean="0"/>
              <a:t>P</a:t>
            </a:r>
            <a:r>
              <a:rPr lang="en-US" sz="3100" baseline="-25000" dirty="0" smtClean="0"/>
              <a:t>dynamic </a:t>
            </a:r>
            <a:r>
              <a:rPr lang="en-US" sz="3100" dirty="0" smtClean="0"/>
              <a:t>= Power dissipated during switching of transistors</a:t>
            </a:r>
          </a:p>
          <a:p>
            <a:pPr lvl="1">
              <a:buFont typeface="Wingdings" pitchFamily="2" charset="2"/>
              <a:buChar char="§"/>
            </a:pPr>
            <a:r>
              <a:rPr lang="en-US" sz="3100" dirty="0" err="1" smtClean="0"/>
              <a:t>P</a:t>
            </a:r>
            <a:r>
              <a:rPr lang="en-US" sz="3100" baseline="-25000" dirty="0" err="1" smtClean="0"/>
              <a:t>static</a:t>
            </a:r>
            <a:r>
              <a:rPr lang="en-US" sz="3100" baseline="-25000" dirty="0" smtClean="0"/>
              <a:t>       </a:t>
            </a:r>
            <a:r>
              <a:rPr lang="en-US" sz="3100" dirty="0" smtClean="0"/>
              <a:t>= Power dissipated due to leakage current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Supply Voltage </a:t>
            </a:r>
            <a:r>
              <a:rPr lang="en-US" sz="3600" dirty="0" err="1" smtClean="0"/>
              <a:t>V</a:t>
            </a:r>
            <a:r>
              <a:rPr lang="en-US" sz="3600" baseline="-25000" dirty="0" err="1" smtClean="0"/>
              <a:t>dd</a:t>
            </a:r>
            <a:r>
              <a:rPr lang="en-US" sz="3600" dirty="0" smtClean="0"/>
              <a:t> has the strongest influence on components of power and delay [2].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Scaling down of transistors has caused a reduction in dynamic energy/cycle due to faster speeds.</a:t>
            </a:r>
          </a:p>
          <a:p>
            <a:endParaRPr lang="en-US" sz="3600" dirty="0" smtClean="0"/>
          </a:p>
          <a:p>
            <a:r>
              <a:rPr lang="en-US" sz="3600" dirty="0" smtClean="0"/>
              <a:t>Increase in static energy/cycle due to higher leakage current.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48100"/>
            <a:ext cx="2209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BF6C-6A41-47EF-AA31-C6B9AC52C5D4}" type="datetime4">
              <a:rPr lang="en-US" smtClean="0"/>
              <a:pPr/>
              <a:t>March 23,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MS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2498</TotalTime>
  <Words>2258</Words>
  <Application>Microsoft Office PowerPoint</Application>
  <PresentationFormat>On-screen Show (4:3)</PresentationFormat>
  <Paragraphs>576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Energy Efficiency and Process Variation Tolerance of 45 nm Bulk and High-k CMOS Devices</vt:lpstr>
      <vt:lpstr>Outline</vt:lpstr>
      <vt:lpstr>Problem statement</vt:lpstr>
      <vt:lpstr>Motivation</vt:lpstr>
      <vt:lpstr>Motivation (continued)..</vt:lpstr>
      <vt:lpstr>Background</vt:lpstr>
      <vt:lpstr>Moore’s law</vt:lpstr>
      <vt:lpstr>Background (continued)..</vt:lpstr>
      <vt:lpstr>Background (continued)..</vt:lpstr>
      <vt:lpstr>Comparison between bulk and high-k MOSFETS</vt:lpstr>
      <vt:lpstr>Comparison (continued)..</vt:lpstr>
      <vt:lpstr>Process variations</vt:lpstr>
      <vt:lpstr>Process Variations (continued)..</vt:lpstr>
      <vt:lpstr>Slide 14</vt:lpstr>
      <vt:lpstr>Dynamic voltage scaling</vt:lpstr>
      <vt:lpstr>Dynamic voltage scaling (continued)..</vt:lpstr>
      <vt:lpstr>Measurement of critical path delay</vt:lpstr>
      <vt:lpstr>Energy measurement</vt:lpstr>
      <vt:lpstr>Process variations</vt:lpstr>
      <vt:lpstr>Process variations (continued)..</vt:lpstr>
      <vt:lpstr>Results</vt:lpstr>
      <vt:lpstr>Comparison between 45 nm bulk and high-k technology</vt:lpstr>
      <vt:lpstr>Energy/cycle and critical path delay vs. Vdd</vt:lpstr>
      <vt:lpstr>Process variations</vt:lpstr>
      <vt:lpstr>Mean and sigma for critical path delays of 30 and 1000 samples</vt:lpstr>
      <vt:lpstr>Effect of variation of vth0 (16%) on adder operating at 0.9V high-k technology</vt:lpstr>
      <vt:lpstr>Effect of variation of tox (20%) on adder operating at 0.9V high-k technology</vt:lpstr>
      <vt:lpstr>Effect of variation of both tox and vth0 on adder operating at 0.9V high-k technology</vt:lpstr>
      <vt:lpstr>Comparison of average energy/cycle and clock period for the adder circuit</vt:lpstr>
      <vt:lpstr>Comparison of average energy/cycle for the adder circuit for vth0 (16%) variation</vt:lpstr>
      <vt:lpstr>Comparison of average energy/cycle for the adder circuit for tox (20%) variation</vt:lpstr>
      <vt:lpstr>Comparison of average energy/cycle for the adder circuit for both vth0 and tox variation</vt:lpstr>
      <vt:lpstr>Conclusion</vt:lpstr>
      <vt:lpstr>Future work</vt:lpstr>
      <vt:lpstr>References</vt:lpstr>
      <vt:lpstr>References (continued)..</vt:lpstr>
      <vt:lpstr>Thank You!!!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Subthreshold Voltage High-k CMOS Devices Have Lowest Energy and High Process Tolerance</dc:title>
  <dc:creator>Murali Dharan</dc:creator>
  <cp:lastModifiedBy>Murali Dharan</cp:lastModifiedBy>
  <cp:revision>227</cp:revision>
  <dcterms:created xsi:type="dcterms:W3CDTF">2011-03-14T04:26:55Z</dcterms:created>
  <dcterms:modified xsi:type="dcterms:W3CDTF">2011-03-23T19:51:13Z</dcterms:modified>
</cp:coreProperties>
</file>